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39700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B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206347"/>
              <a:satOff val="69104"/>
              <a:lumOff val="-894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2" y="-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1918642"/>
            <a:ext cx="11241486" cy="3547071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64257" y="5561210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1364257" y="6993681"/>
            <a:ext cx="11241486" cy="5080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1364257" y="4742656"/>
            <a:ext cx="11241486" cy="736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n"/>
          <p:cNvSpPr>
            <a:spLocks noGrp="1"/>
          </p:cNvSpPr>
          <p:nvPr>
            <p:ph type="pic" idx="21"/>
          </p:nvPr>
        </p:nvSpPr>
        <p:spPr>
          <a:xfrm>
            <a:off x="-873125" y="158750"/>
            <a:ext cx="1570806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n"/>
          <p:cNvSpPr>
            <a:spLocks noGrp="1"/>
          </p:cNvSpPr>
          <p:nvPr>
            <p:ph type="pic" idx="21"/>
          </p:nvPr>
        </p:nvSpPr>
        <p:spPr>
          <a:xfrm>
            <a:off x="1725786" y="840878"/>
            <a:ext cx="10504786" cy="70068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2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2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0546"/>
            <a:ext cx="376045" cy="388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n"/>
          <p:cNvSpPr>
            <a:spLocks noGrp="1"/>
          </p:cNvSpPr>
          <p:nvPr>
            <p:ph type="pic" idx="21"/>
          </p:nvPr>
        </p:nvSpPr>
        <p:spPr>
          <a:xfrm>
            <a:off x="2919511" y="840878"/>
            <a:ext cx="13274230" cy="88494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exto del título"/>
          <p:cNvSpPr txBox="1">
            <a:spLocks noGrp="1"/>
          </p:cNvSpPr>
          <p:nvPr>
            <p:ph type="title"/>
          </p:nvPr>
        </p:nvSpPr>
        <p:spPr>
          <a:xfrm>
            <a:off x="1023193" y="840878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 b="1"/>
            </a:lvl1pPr>
          </a:lstStyle>
          <a:p>
            <a:r>
              <a:t>Texto del título</a:t>
            </a:r>
          </a:p>
        </p:txBody>
      </p:sp>
      <p:sp>
        <p:nvSpPr>
          <p:cNvPr id="4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023193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7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n"/>
          <p:cNvSpPr>
            <a:spLocks noGrp="1"/>
          </p:cNvSpPr>
          <p:nvPr>
            <p:ph type="pic" idx="21"/>
          </p:nvPr>
        </p:nvSpPr>
        <p:spPr>
          <a:xfrm>
            <a:off x="4870400" y="2955478"/>
            <a:ext cx="10129615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7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1023193" y="2955478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 b="1"/>
            </a:lvl1pPr>
            <a:lvl2pPr marL="489857" indent="-146957">
              <a:defRPr b="1"/>
            </a:lvl2pPr>
            <a:lvl3pPr marL="832757" indent="-146957">
              <a:defRPr b="1"/>
            </a:lvl3pPr>
            <a:lvl4pPr marL="1175657" indent="-146957">
              <a:defRPr b="1"/>
            </a:lvl4pPr>
            <a:lvl5pPr marL="1518557" indent="-146957">
              <a:defRPr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ivel de texto 1…"/>
          <p:cNvSpPr txBox="1">
            <a:spLocks noGrp="1"/>
          </p:cNvSpPr>
          <p:nvPr>
            <p:ph type="body" idx="1"/>
          </p:nvPr>
        </p:nvSpPr>
        <p:spPr>
          <a:xfrm>
            <a:off x="1023193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n"/>
          <p:cNvSpPr>
            <a:spLocks noGrp="1"/>
          </p:cNvSpPr>
          <p:nvPr>
            <p:ph type="pic" idx="21"/>
          </p:nvPr>
        </p:nvSpPr>
        <p:spPr>
          <a:xfrm>
            <a:off x="-2551163" y="1113730"/>
            <a:ext cx="12864953" cy="85766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n"/>
          <p:cNvSpPr>
            <a:spLocks noGrp="1"/>
          </p:cNvSpPr>
          <p:nvPr>
            <p:ph type="pic" sz="quarter" idx="22"/>
          </p:nvPr>
        </p:nvSpPr>
        <p:spPr>
          <a:xfrm>
            <a:off x="7175996" y="5558791"/>
            <a:ext cx="6507511" cy="4340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n"/>
          <p:cNvSpPr>
            <a:spLocks noGrp="1"/>
          </p:cNvSpPr>
          <p:nvPr>
            <p:ph type="pic" sz="quarter" idx="23"/>
          </p:nvPr>
        </p:nvSpPr>
        <p:spPr>
          <a:xfrm>
            <a:off x="6985000" y="1111310"/>
            <a:ext cx="6302872" cy="420191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148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592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037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481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1926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370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2815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259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3704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21" Type="http://schemas.openxmlformats.org/officeDocument/2006/relationships/image" Target="../media/image17.png"/><Relationship Id="rId34" Type="http://schemas.openxmlformats.org/officeDocument/2006/relationships/image" Target="../media/image26.tif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38" Type="http://schemas.openxmlformats.org/officeDocument/2006/relationships/image" Target="../media/image30.png"/><Relationship Id="rId2" Type="http://schemas.openxmlformats.org/officeDocument/2006/relationships/hyperlink" Target="mailto:info@posit.co" TargetMode="Externa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hyperlink" Target="https://posit.co/products/open-source/shinyserver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24" Type="http://schemas.openxmlformats.org/officeDocument/2006/relationships/image" Target="../media/image20.png"/><Relationship Id="rId32" Type="http://schemas.openxmlformats.org/officeDocument/2006/relationships/hyperlink" Target="https://www.htmlwidgets.org/" TargetMode="External"/><Relationship Id="rId37" Type="http://schemas.openxmlformats.org/officeDocument/2006/relationships/image" Target="../media/image29.png"/><Relationship Id="rId5" Type="http://schemas.openxmlformats.org/officeDocument/2006/relationships/hyperlink" Target="https://pos.it/cheatsheets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28" Type="http://schemas.openxmlformats.org/officeDocument/2006/relationships/hyperlink" Target="https://posit.co/products/enterprise/connect/" TargetMode="External"/><Relationship Id="rId36" Type="http://schemas.openxmlformats.org/officeDocument/2006/relationships/image" Target="../media/image28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31" Type="http://schemas.openxmlformats.org/officeDocument/2006/relationships/image" Target="../media/image24.tif"/><Relationship Id="rId4" Type="http://schemas.openxmlformats.org/officeDocument/2006/relationships/hyperlink" Target="https://shiny.posit.co/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Relationship Id="rId27" Type="http://schemas.openxmlformats.org/officeDocument/2006/relationships/hyperlink" Target="http://shinyapps.io" TargetMode="External"/><Relationship Id="rId30" Type="http://schemas.openxmlformats.org/officeDocument/2006/relationships/image" Target="../media/image23.png"/><Relationship Id="rId35" Type="http://schemas.openxmlformats.org/officeDocument/2006/relationships/image" Target="../media/image27.png"/><Relationship Id="rId8" Type="http://schemas.openxmlformats.org/officeDocument/2006/relationships/image" Target="../media/image4.png"/><Relationship Id="rId3" Type="http://schemas.openxmlformats.org/officeDocument/2006/relationships/hyperlink" Target="http://posit.co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5.tif"/><Relationship Id="rId12" Type="http://schemas.openxmlformats.org/officeDocument/2006/relationships/image" Target="../media/image38.png"/><Relationship Id="rId17" Type="http://schemas.openxmlformats.org/officeDocument/2006/relationships/hyperlink" Target="https://pos.it/cheatsheets" TargetMode="External"/><Relationship Id="rId2" Type="http://schemas.openxmlformats.org/officeDocument/2006/relationships/image" Target="../media/image31.png"/><Relationship Id="rId16" Type="http://schemas.openxmlformats.org/officeDocument/2006/relationships/hyperlink" Target="https://shiny.posit.co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tif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5" Type="http://schemas.openxmlformats.org/officeDocument/2006/relationships/hyperlink" Target="http://posit.co" TargetMode="External"/><Relationship Id="rId10" Type="http://schemas.openxmlformats.org/officeDocument/2006/relationships/image" Target="../media/image36.tif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hyperlink" Target="mailto:info@posit.c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Agrupar"/>
          <p:cNvGrpSpPr/>
          <p:nvPr/>
        </p:nvGrpSpPr>
        <p:grpSpPr>
          <a:xfrm>
            <a:off x="8406780" y="-1013162"/>
            <a:ext cx="6134600" cy="2980092"/>
            <a:chOff x="0" y="51032"/>
            <a:chExt cx="6134598" cy="2980090"/>
          </a:xfrm>
        </p:grpSpPr>
        <p:sp>
          <p:nvSpPr>
            <p:cNvPr id="119" name="Triángulo"/>
            <p:cNvSpPr/>
            <p:nvPr/>
          </p:nvSpPr>
          <p:spPr>
            <a:xfrm rot="1800000">
              <a:off x="1177377" y="304285"/>
              <a:ext cx="1319509" cy="1143860"/>
            </a:xfrm>
            <a:prstGeom prst="triangle">
              <a:avLst/>
            </a:prstGeom>
            <a:solidFill>
              <a:srgbClr val="007BC2"/>
            </a:solidFill>
            <a:ln w="3175" cap="flat">
              <a:solidFill>
                <a:srgbClr val="007BC2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0" name="Círculo"/>
            <p:cNvSpPr/>
            <p:nvPr/>
          </p:nvSpPr>
          <p:spPr>
            <a:xfrm flipH="1">
              <a:off x="1550782" y="838357"/>
              <a:ext cx="422090" cy="422090"/>
            </a:xfrm>
            <a:prstGeom prst="ellipse">
              <a:avLst/>
            </a:prstGeom>
            <a:solidFill>
              <a:srgbClr val="62AED9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" name="Círculo"/>
            <p:cNvSpPr/>
            <p:nvPr/>
          </p:nvSpPr>
          <p:spPr>
            <a:xfrm flipH="1">
              <a:off x="0" y="819778"/>
              <a:ext cx="422089" cy="422090"/>
            </a:xfrm>
            <a:prstGeom prst="ellipse">
              <a:avLst/>
            </a:prstGeom>
            <a:solidFill>
              <a:srgbClr val="62AED9">
                <a:alpha val="504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" name="Triángulo"/>
            <p:cNvSpPr/>
            <p:nvPr/>
          </p:nvSpPr>
          <p:spPr>
            <a:xfrm rot="19800000">
              <a:off x="2896973" y="973389"/>
              <a:ext cx="1319509" cy="1143860"/>
            </a:xfrm>
            <a:prstGeom prst="triangle">
              <a:avLst/>
            </a:prstGeom>
            <a:solidFill>
              <a:srgbClr val="62AED9"/>
            </a:solidFill>
            <a:ln w="6350" cap="flat">
              <a:solidFill>
                <a:srgbClr val="82B3E6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3" name="Triángulo"/>
            <p:cNvSpPr/>
            <p:nvPr/>
          </p:nvSpPr>
          <p:spPr>
            <a:xfrm rot="1800000">
              <a:off x="3470359" y="1634009"/>
              <a:ext cx="1319509" cy="1143861"/>
            </a:xfrm>
            <a:prstGeom prst="triangle">
              <a:avLst/>
            </a:prstGeom>
            <a:solidFill>
              <a:srgbClr val="007BC2"/>
            </a:solidFill>
            <a:ln w="6350" cap="flat">
              <a:solidFill>
                <a:srgbClr val="437FC5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4" name="Círculo"/>
            <p:cNvSpPr/>
            <p:nvPr/>
          </p:nvSpPr>
          <p:spPr>
            <a:xfrm flipH="1">
              <a:off x="3461021" y="1507461"/>
              <a:ext cx="422090" cy="422090"/>
            </a:xfrm>
            <a:prstGeom prst="ellipse">
              <a:avLst/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" name="Círculo"/>
            <p:cNvSpPr/>
            <p:nvPr/>
          </p:nvSpPr>
          <p:spPr>
            <a:xfrm flipH="1">
              <a:off x="3843763" y="2168082"/>
              <a:ext cx="422090" cy="422090"/>
            </a:xfrm>
            <a:prstGeom prst="ellipse">
              <a:avLst/>
            </a:prstGeom>
            <a:solidFill>
              <a:srgbClr val="62AED9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6" name="Triángulo"/>
            <p:cNvSpPr/>
            <p:nvPr/>
          </p:nvSpPr>
          <p:spPr>
            <a:xfrm rot="1800000">
              <a:off x="3470359" y="312963"/>
              <a:ext cx="1319509" cy="1143861"/>
            </a:xfrm>
            <a:prstGeom prst="triangle">
              <a:avLst/>
            </a:prstGeom>
            <a:solidFill>
              <a:srgbClr val="007BC2"/>
            </a:solidFill>
            <a:ln w="6350" cap="flat">
              <a:solidFill>
                <a:srgbClr val="437FC5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7" name="Círculo"/>
            <p:cNvSpPr/>
            <p:nvPr/>
          </p:nvSpPr>
          <p:spPr>
            <a:xfrm flipH="1">
              <a:off x="3843763" y="847036"/>
              <a:ext cx="422090" cy="422090"/>
            </a:xfrm>
            <a:prstGeom prst="ellipse">
              <a:avLst/>
            </a:prstGeom>
            <a:solidFill>
              <a:srgbClr val="62AED9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8" name="Triángulo"/>
            <p:cNvSpPr/>
            <p:nvPr/>
          </p:nvSpPr>
          <p:spPr>
            <a:xfrm rot="19800000">
              <a:off x="4044130" y="318647"/>
              <a:ext cx="1319509" cy="1143861"/>
            </a:xfrm>
            <a:prstGeom prst="triangle">
              <a:avLst/>
            </a:prstGeom>
            <a:solidFill>
              <a:srgbClr val="62AED9"/>
            </a:solidFill>
            <a:ln w="6350" cap="flat">
              <a:solidFill>
                <a:srgbClr val="82B3E6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9" name="Círculo"/>
            <p:cNvSpPr/>
            <p:nvPr/>
          </p:nvSpPr>
          <p:spPr>
            <a:xfrm flipH="1">
              <a:off x="4608178" y="852720"/>
              <a:ext cx="422090" cy="422090"/>
            </a:xfrm>
            <a:prstGeom prst="ellipse">
              <a:avLst/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0" name="Triángulo"/>
            <p:cNvSpPr/>
            <p:nvPr/>
          </p:nvSpPr>
          <p:spPr>
            <a:xfrm rot="1800000">
              <a:off x="4617515" y="979268"/>
              <a:ext cx="1319509" cy="1143861"/>
            </a:xfrm>
            <a:prstGeom prst="triangle">
              <a:avLst/>
            </a:prstGeom>
            <a:solidFill>
              <a:srgbClr val="007BC2"/>
            </a:solidFill>
            <a:ln w="6350" cap="flat">
              <a:solidFill>
                <a:srgbClr val="437FC5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1" name="Círculo"/>
            <p:cNvSpPr/>
            <p:nvPr/>
          </p:nvSpPr>
          <p:spPr>
            <a:xfrm flipH="1">
              <a:off x="4990920" y="1513341"/>
              <a:ext cx="422090" cy="422090"/>
            </a:xfrm>
            <a:prstGeom prst="ellipse">
              <a:avLst/>
            </a:prstGeom>
            <a:solidFill>
              <a:srgbClr val="62AED9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2" name="Triángulo"/>
            <p:cNvSpPr/>
            <p:nvPr/>
          </p:nvSpPr>
          <p:spPr>
            <a:xfrm rot="19800000">
              <a:off x="1751148" y="309969"/>
              <a:ext cx="1319510" cy="1143860"/>
            </a:xfrm>
            <a:prstGeom prst="triangle">
              <a:avLst/>
            </a:prstGeom>
            <a:solidFill>
              <a:srgbClr val="62AED9"/>
            </a:solidFill>
            <a:ln w="6350" cap="flat">
              <a:solidFill>
                <a:srgbClr val="82B3E6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3" name="Círculo"/>
            <p:cNvSpPr/>
            <p:nvPr/>
          </p:nvSpPr>
          <p:spPr>
            <a:xfrm flipH="1">
              <a:off x="2315196" y="844041"/>
              <a:ext cx="422090" cy="422090"/>
            </a:xfrm>
            <a:prstGeom prst="ellipse">
              <a:avLst/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35" name="Rectángulo"/>
          <p:cNvSpPr/>
          <p:nvPr/>
        </p:nvSpPr>
        <p:spPr>
          <a:xfrm>
            <a:off x="8383487" y="-26122"/>
            <a:ext cx="5593304" cy="256692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20382">
                <a:srgbClr val="FFFFFF">
                  <a:alpha val="45796"/>
                </a:srgbClr>
              </a:gs>
              <a:gs pos="35803">
                <a:srgbClr val="FFFFFF">
                  <a:alpha val="72898"/>
                </a:srgbClr>
              </a:gs>
              <a:gs pos="55434">
                <a:srgbClr val="FFFFFF"/>
              </a:gs>
            </a:gsLst>
            <a:path>
              <a:fillToRect l="54529" t="-7398" r="45470" b="107398"/>
            </a:path>
          </a:gra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6" name="Rectángulo"/>
          <p:cNvSpPr/>
          <p:nvPr/>
        </p:nvSpPr>
        <p:spPr>
          <a:xfrm>
            <a:off x="217742" y="1275414"/>
            <a:ext cx="10085803" cy="4834544"/>
          </a:xfrm>
          <a:prstGeom prst="rect">
            <a:avLst/>
          </a:prstGeom>
          <a:solidFill>
            <a:srgbClr val="007BC2">
              <a:alpha val="10340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7" name="Shiny for R : : CHEATSHEET"/>
          <p:cNvSpPr txBox="1">
            <a:spLocks noGrp="1"/>
          </p:cNvSpPr>
          <p:nvPr>
            <p:ph type="title"/>
          </p:nvPr>
        </p:nvSpPr>
        <p:spPr>
          <a:xfrm>
            <a:off x="275721" y="361177"/>
            <a:ext cx="10898129" cy="803346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dirty="0"/>
              <a:t>Shiny </a:t>
            </a:r>
            <a:r>
              <a:rPr lang="en-US" dirty="0"/>
              <a:t>para</a:t>
            </a:r>
            <a:r>
              <a:rPr dirty="0"/>
              <a:t> R : : </a:t>
            </a:r>
            <a:r>
              <a:rPr lang="en-US" sz="3300" b="1" dirty="0"/>
              <a:t>GU</a:t>
            </a:r>
            <a:r>
              <a:rPr lang="es-ES" sz="3300" b="1" dirty="0"/>
              <a:t>ÍA RÁPIDA</a:t>
            </a:r>
            <a:r>
              <a:rPr dirty="0"/>
              <a:t> </a:t>
            </a:r>
          </a:p>
        </p:txBody>
      </p:sp>
      <p:sp>
        <p:nvSpPr>
          <p:cNvPr id="138" name="# app.R…"/>
          <p:cNvSpPr/>
          <p:nvPr/>
        </p:nvSpPr>
        <p:spPr>
          <a:xfrm>
            <a:off x="3832686" y="1877446"/>
            <a:ext cx="4853368" cy="270052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>
              <a:spcBef>
                <a:spcPts val="0"/>
              </a:spcBef>
              <a:defRPr sz="900" b="0">
                <a:solidFill>
                  <a:srgbClr val="797979"/>
                </a:solidFill>
              </a:defRPr>
            </a:pPr>
            <a:r>
              <a:t># app.R</a:t>
            </a:r>
          </a:p>
          <a:p>
            <a:pPr>
              <a:spcBef>
                <a:spcPts val="0"/>
              </a:spcBef>
              <a:defRPr sz="900" b="0">
                <a:solidFill>
                  <a:srgbClr val="797979"/>
                </a:solidFill>
              </a:defRPr>
            </a:pPr>
            <a:r>
              <a:t>library(shiny)</a:t>
            </a:r>
          </a:p>
          <a:p>
            <a:pPr>
              <a:spcBef>
                <a:spcPts val="0"/>
              </a:spcBef>
              <a:defRPr sz="900" b="0">
                <a:solidFill>
                  <a:srgbClr val="797979"/>
                </a:solidFill>
              </a:defRPr>
            </a:pPr>
            <a:endParaRPr/>
          </a:p>
          <a:p>
            <a:pPr>
              <a:spcBef>
                <a:spcPts val="0"/>
              </a:spcBef>
              <a:defRPr sz="900" b="0">
                <a:solidFill>
                  <a:srgbClr val="797979"/>
                </a:solidFill>
              </a:defRPr>
            </a:pPr>
            <a:r>
              <a:t>ui &lt;- fluidPage(</a:t>
            </a:r>
          </a:p>
          <a:p>
            <a:pPr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  numericInput(</a:t>
            </a:r>
            <a:r>
              <a:rPr b="1">
                <a:solidFill>
                  <a:schemeClr val="accent1">
                    <a:hueOff val="-158953"/>
                    <a:satOff val="43350"/>
                    <a:lumOff val="-16494"/>
                  </a:schemeClr>
                </a:solidFill>
              </a:rPr>
              <a:t>inputId = "n"</a:t>
            </a:r>
            <a:r>
              <a:t>, </a:t>
            </a:r>
          </a:p>
          <a:p>
            <a:pPr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    "Sample size", value = 25),</a:t>
            </a:r>
          </a:p>
          <a:p>
            <a:pPr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  plotOutput(</a:t>
            </a:r>
            <a:r>
              <a:rPr b="1">
                <a:solidFill>
                  <a:srgbClr val="007DD6"/>
                </a:solidFill>
              </a:rPr>
              <a:t>outputId = "hist"</a:t>
            </a:r>
            <a:r>
              <a:t>)</a:t>
            </a:r>
          </a:p>
          <a:p>
            <a:pPr>
              <a:spcBef>
                <a:spcPts val="0"/>
              </a:spcBef>
              <a:defRPr sz="900" b="0">
                <a:solidFill>
                  <a:srgbClr val="929292"/>
                </a:solidFill>
              </a:defRPr>
            </a:pPr>
            <a:r>
              <a:t>)</a:t>
            </a:r>
          </a:p>
          <a:p>
            <a:pPr>
              <a:spcBef>
                <a:spcPts val="0"/>
              </a:spcBef>
              <a:defRPr sz="900" b="0">
                <a:solidFill>
                  <a:srgbClr val="929292"/>
                </a:solidFill>
              </a:defRPr>
            </a:pPr>
            <a:endParaRPr/>
          </a:p>
          <a:p>
            <a:pPr>
              <a:spcBef>
                <a:spcPts val="0"/>
              </a:spcBef>
              <a:defRPr sz="900" b="0">
                <a:solidFill>
                  <a:srgbClr val="929292"/>
                </a:solidFill>
              </a:defRPr>
            </a:pPr>
            <a:endParaRPr/>
          </a:p>
          <a:p>
            <a:pPr>
              <a:spcBef>
                <a:spcPts val="0"/>
              </a:spcBef>
              <a:defRPr sz="900" b="0">
                <a:solidFill>
                  <a:srgbClr val="929292"/>
                </a:solidFill>
              </a:defRPr>
            </a:pPr>
            <a:r>
              <a:t>server &lt;- function(input, output, session) {</a:t>
            </a:r>
          </a:p>
          <a:p>
            <a:pPr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  </a:t>
            </a:r>
            <a:r>
              <a:rPr b="1">
                <a:solidFill>
                  <a:srgbClr val="007DD6"/>
                </a:solidFill>
              </a:rPr>
              <a:t>output$hist</a:t>
            </a:r>
            <a:r>
              <a:t> &lt;- </a:t>
            </a:r>
            <a:r>
              <a:rPr b="1">
                <a:solidFill>
                  <a:schemeClr val="accent1">
                    <a:hueOff val="-180877"/>
                    <a:satOff val="65749"/>
                    <a:lumOff val="17664"/>
                  </a:schemeClr>
                </a:solidFill>
              </a:rPr>
              <a:t>renderPlot</a:t>
            </a:r>
            <a:r>
              <a:t>({</a:t>
            </a:r>
          </a:p>
          <a:p>
            <a:pPr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    hist(rnorm(</a:t>
            </a:r>
            <a:r>
              <a:rPr b="1">
                <a:solidFill>
                  <a:schemeClr val="accent1">
                    <a:hueOff val="-158953"/>
                    <a:satOff val="43350"/>
                    <a:lumOff val="-16494"/>
                  </a:schemeClr>
                </a:solidFill>
              </a:rPr>
              <a:t>input$n</a:t>
            </a:r>
            <a:r>
              <a:t>))</a:t>
            </a:r>
          </a:p>
          <a:p>
            <a:pPr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  })</a:t>
            </a:r>
          </a:p>
          <a:p>
            <a:pPr>
              <a:spcBef>
                <a:spcPts val="0"/>
              </a:spcBef>
              <a:defRPr sz="900" b="0">
                <a:solidFill>
                  <a:srgbClr val="797979"/>
                </a:solidFill>
              </a:defRPr>
            </a:pPr>
            <a:r>
              <a:t>}</a:t>
            </a:r>
          </a:p>
          <a:p>
            <a:pPr>
              <a:spcBef>
                <a:spcPts val="0"/>
              </a:spcBef>
              <a:defRPr sz="900" b="0">
                <a:solidFill>
                  <a:srgbClr val="797979"/>
                </a:solidFill>
              </a:defRPr>
            </a:pPr>
            <a:endParaRPr/>
          </a:p>
          <a:p>
            <a:pPr>
              <a:spcBef>
                <a:spcPts val="0"/>
              </a:spcBef>
              <a:defRPr sz="900" b="0">
                <a:solidFill>
                  <a:srgbClr val="797979"/>
                </a:solidFill>
              </a:defRPr>
            </a:pPr>
            <a:endParaRPr/>
          </a:p>
          <a:p>
            <a:pPr>
              <a:spcBef>
                <a:spcPts val="0"/>
              </a:spcBef>
              <a:defRPr sz="900" b="0">
                <a:solidFill>
                  <a:srgbClr val="797979"/>
                </a:solidFill>
              </a:defRPr>
            </a:pPr>
            <a:endParaRPr/>
          </a:p>
          <a:p>
            <a:pPr>
              <a:spcBef>
                <a:spcPts val="0"/>
              </a:spcBef>
              <a:defRPr sz="900" b="0">
                <a:solidFill>
                  <a:srgbClr val="797979"/>
                </a:solidFill>
              </a:defRPr>
            </a:pPr>
            <a:r>
              <a:t>shinyApp(ui = ui, server = server)</a:t>
            </a:r>
          </a:p>
        </p:txBody>
      </p:sp>
      <p:sp>
        <p:nvSpPr>
          <p:cNvPr id="139" name="Línea"/>
          <p:cNvSpPr/>
          <p:nvPr/>
        </p:nvSpPr>
        <p:spPr>
          <a:xfrm>
            <a:off x="217742" y="1280708"/>
            <a:ext cx="10075923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0" name="Building an App"/>
          <p:cNvSpPr txBox="1"/>
          <p:nvPr/>
        </p:nvSpPr>
        <p:spPr>
          <a:xfrm>
            <a:off x="306210" y="1362789"/>
            <a:ext cx="2696251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lang="es-ES" sz="2000" dirty="0"/>
              <a:t>Creando una aplicación</a:t>
            </a:r>
            <a:endParaRPr sz="2000" dirty="0"/>
          </a:p>
        </p:txBody>
      </p:sp>
      <p:sp>
        <p:nvSpPr>
          <p:cNvPr id="141" name="Outputs  render*()  and *Output() functions work together to add R output to the UI."/>
          <p:cNvSpPr txBox="1"/>
          <p:nvPr/>
        </p:nvSpPr>
        <p:spPr>
          <a:xfrm>
            <a:off x="3719691" y="6257431"/>
            <a:ext cx="104836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lang="es-ES" dirty="0"/>
              <a:t>Salidas</a:t>
            </a:r>
            <a:endParaRPr sz="1200" dirty="0"/>
          </a:p>
        </p:txBody>
      </p:sp>
      <p:sp>
        <p:nvSpPr>
          <p:cNvPr id="142" name="Línea"/>
          <p:cNvSpPr/>
          <p:nvPr/>
        </p:nvSpPr>
        <p:spPr>
          <a:xfrm>
            <a:off x="3719691" y="6213214"/>
            <a:ext cx="6507209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3" name="Inputs"/>
          <p:cNvSpPr txBox="1"/>
          <p:nvPr/>
        </p:nvSpPr>
        <p:spPr>
          <a:xfrm>
            <a:off x="10521908" y="1325467"/>
            <a:ext cx="838371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sz="2400" dirty="0"/>
              <a:t>Inputs</a:t>
            </a:r>
          </a:p>
        </p:txBody>
      </p:sp>
      <p:sp>
        <p:nvSpPr>
          <p:cNvPr id="144" name="Línea"/>
          <p:cNvSpPr/>
          <p:nvPr/>
        </p:nvSpPr>
        <p:spPr>
          <a:xfrm>
            <a:off x="10521908" y="1280708"/>
            <a:ext cx="1039520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5" name="A Shiny app is a web page (ui) connected to a computer running a live R session (server)."/>
          <p:cNvSpPr txBox="1"/>
          <p:nvPr/>
        </p:nvSpPr>
        <p:spPr>
          <a:xfrm>
            <a:off x="306746" y="1675111"/>
            <a:ext cx="2180153" cy="719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s-ES" sz="1100"/>
              <a:t>Una aplicación Shiny es una página web (ui) conectada a un equipo que ejecuta una sesión de R en vivo (servidor).</a:t>
            </a:r>
            <a:endParaRPr sz="1100" dirty="0"/>
          </a:p>
        </p:txBody>
      </p:sp>
      <p:sp>
        <p:nvSpPr>
          <p:cNvPr id="146" name="Users can manipulate the UI, which will cause the server to update the UI’s displays (by running R code)."/>
          <p:cNvSpPr txBox="1"/>
          <p:nvPr/>
        </p:nvSpPr>
        <p:spPr>
          <a:xfrm>
            <a:off x="306746" y="2991924"/>
            <a:ext cx="2167453" cy="1024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lang="es-ES" sz="1100"/>
              <a:t>Los usuarios pueden manipular la interfaz de usuario, lo que hará que el servidor actualice las pantallas de la interfaz de usuario (mediante la ejecución de código R).</a:t>
            </a:r>
            <a:endParaRPr sz="1100" dirty="0"/>
          </a:p>
        </p:txBody>
      </p:sp>
      <p:sp>
        <p:nvSpPr>
          <p:cNvPr id="147" name="DT::renderDataTable(expr, options, searchDelay, callback, escape, env, quoted, outputArgs)…"/>
          <p:cNvSpPr txBox="1"/>
          <p:nvPr/>
        </p:nvSpPr>
        <p:spPr>
          <a:xfrm>
            <a:off x="4687740" y="6681954"/>
            <a:ext cx="2904660" cy="3403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114300" indent="-114300">
              <a:lnSpc>
                <a:spcPct val="8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dirty="0">
                <a:solidFill>
                  <a:srgbClr val="007BC2"/>
                </a:solidFill>
              </a:rPr>
              <a:t>DT::</a:t>
            </a:r>
            <a:r>
              <a:rPr b="1" dirty="0" err="1"/>
              <a:t>renderDataTable</a:t>
            </a:r>
            <a:r>
              <a:rPr b="1" dirty="0"/>
              <a:t>(</a:t>
            </a:r>
            <a:r>
              <a:rPr dirty="0"/>
              <a:t>expr, </a:t>
            </a:r>
            <a:r>
              <a:rPr sz="1000" dirty="0">
                <a:solidFill>
                  <a:srgbClr val="53585F"/>
                </a:solidFill>
              </a:rPr>
              <a:t>options, </a:t>
            </a:r>
            <a:r>
              <a:rPr sz="1000" dirty="0" err="1">
                <a:solidFill>
                  <a:srgbClr val="53585F"/>
                </a:solidFill>
              </a:rPr>
              <a:t>searchDelay</a:t>
            </a:r>
            <a:r>
              <a:rPr sz="1000" dirty="0">
                <a:solidFill>
                  <a:srgbClr val="53585F"/>
                </a:solidFill>
              </a:rPr>
              <a:t>, callback, escape, env, quoted, </a:t>
            </a:r>
            <a:r>
              <a:rPr sz="1000" dirty="0" err="1">
                <a:solidFill>
                  <a:srgbClr val="53585F"/>
                </a:solidFill>
              </a:rPr>
              <a:t>outputArgs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renderImage</a:t>
            </a:r>
            <a:r>
              <a:rPr b="1" dirty="0"/>
              <a:t>(</a:t>
            </a:r>
            <a:r>
              <a:rPr dirty="0"/>
              <a:t>expr,</a:t>
            </a:r>
            <a:r>
              <a:rPr dirty="0">
                <a:solidFill>
                  <a:srgbClr val="53585F"/>
                </a:solidFill>
              </a:rPr>
              <a:t> </a:t>
            </a:r>
            <a:r>
              <a:rPr sz="1000" dirty="0">
                <a:solidFill>
                  <a:srgbClr val="53585F"/>
                </a:solidFill>
              </a:rPr>
              <a:t>env, quoted, </a:t>
            </a:r>
            <a:r>
              <a:rPr sz="1000" dirty="0" err="1">
                <a:solidFill>
                  <a:srgbClr val="53585F"/>
                </a:solidFill>
              </a:rPr>
              <a:t>deleteFile</a:t>
            </a:r>
            <a:r>
              <a:rPr sz="1000" dirty="0">
                <a:solidFill>
                  <a:srgbClr val="53585F"/>
                </a:solidFill>
              </a:rPr>
              <a:t>, </a:t>
            </a:r>
            <a:r>
              <a:rPr sz="1000" dirty="0" err="1">
                <a:solidFill>
                  <a:srgbClr val="53585F"/>
                </a:solidFill>
              </a:rPr>
              <a:t>outputArgs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renderPlot</a:t>
            </a:r>
            <a:r>
              <a:rPr b="1" dirty="0"/>
              <a:t>(</a:t>
            </a:r>
            <a:r>
              <a:rPr dirty="0"/>
              <a:t>expr, </a:t>
            </a:r>
            <a:r>
              <a:rPr sz="1000" dirty="0">
                <a:solidFill>
                  <a:srgbClr val="53585F"/>
                </a:solidFill>
              </a:rPr>
              <a:t>width, height, res, …, alt, env, quoted, </a:t>
            </a:r>
            <a:r>
              <a:rPr sz="1000" dirty="0" err="1">
                <a:solidFill>
                  <a:srgbClr val="53585F"/>
                </a:solidFill>
              </a:rPr>
              <a:t>execOnResize</a:t>
            </a:r>
            <a:r>
              <a:rPr sz="1000" dirty="0">
                <a:solidFill>
                  <a:srgbClr val="53585F"/>
                </a:solidFill>
              </a:rPr>
              <a:t>, </a:t>
            </a:r>
            <a:r>
              <a:rPr sz="1000" dirty="0" err="1">
                <a:solidFill>
                  <a:srgbClr val="53585F"/>
                </a:solidFill>
              </a:rPr>
              <a:t>outputArgs</a:t>
            </a:r>
            <a:r>
              <a:rPr b="1" dirty="0"/>
              <a:t>)</a:t>
            </a:r>
            <a:br>
              <a:rPr b="1" dirty="0"/>
            </a:br>
            <a:endParaRPr b="1" dirty="0"/>
          </a:p>
          <a:p>
            <a:pPr marL="114300" indent="-114300">
              <a:lnSpc>
                <a:spcPct val="8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renderPrint</a:t>
            </a:r>
            <a:r>
              <a:rPr b="1" dirty="0"/>
              <a:t>(</a:t>
            </a:r>
            <a:r>
              <a:rPr dirty="0"/>
              <a:t>expr,</a:t>
            </a:r>
            <a:r>
              <a:rPr dirty="0">
                <a:solidFill>
                  <a:srgbClr val="53585F"/>
                </a:solidFill>
              </a:rPr>
              <a:t> </a:t>
            </a:r>
            <a:r>
              <a:rPr sz="1000" dirty="0">
                <a:solidFill>
                  <a:srgbClr val="53585F"/>
                </a:solidFill>
              </a:rPr>
              <a:t>env, quoted, width, </a:t>
            </a:r>
            <a:r>
              <a:rPr sz="1000" dirty="0" err="1">
                <a:solidFill>
                  <a:srgbClr val="53585F"/>
                </a:solidFill>
              </a:rPr>
              <a:t>outputArgs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renderTable</a:t>
            </a:r>
            <a:r>
              <a:rPr b="1" dirty="0"/>
              <a:t>(</a:t>
            </a:r>
            <a:r>
              <a:rPr dirty="0"/>
              <a:t>expr, </a:t>
            </a:r>
            <a:r>
              <a:rPr sz="1000" dirty="0">
                <a:solidFill>
                  <a:srgbClr val="53585F"/>
                </a:solidFill>
              </a:rPr>
              <a:t>striped, hover, bordered, spacing, width, align, </a:t>
            </a:r>
            <a:r>
              <a:rPr sz="1000" dirty="0" err="1">
                <a:solidFill>
                  <a:srgbClr val="53585F"/>
                </a:solidFill>
              </a:rPr>
              <a:t>rownames</a:t>
            </a:r>
            <a:r>
              <a:rPr sz="1000" dirty="0">
                <a:solidFill>
                  <a:srgbClr val="53585F"/>
                </a:solidFill>
              </a:rPr>
              <a:t>, </a:t>
            </a:r>
            <a:r>
              <a:rPr sz="1000" dirty="0" err="1">
                <a:solidFill>
                  <a:srgbClr val="53585F"/>
                </a:solidFill>
              </a:rPr>
              <a:t>colnames</a:t>
            </a:r>
            <a:r>
              <a:rPr sz="1000" dirty="0">
                <a:solidFill>
                  <a:srgbClr val="53585F"/>
                </a:solidFill>
              </a:rPr>
              <a:t>, digits, </a:t>
            </a:r>
            <a:r>
              <a:rPr sz="1000" dirty="0" err="1">
                <a:solidFill>
                  <a:srgbClr val="53585F"/>
                </a:solidFill>
              </a:rPr>
              <a:t>na</a:t>
            </a:r>
            <a:r>
              <a:rPr sz="1000" dirty="0">
                <a:solidFill>
                  <a:srgbClr val="53585F"/>
                </a:solidFill>
              </a:rPr>
              <a:t>, …, env, quoted, </a:t>
            </a:r>
            <a:r>
              <a:rPr sz="1000" dirty="0" err="1">
                <a:solidFill>
                  <a:srgbClr val="53585F"/>
                </a:solidFill>
              </a:rPr>
              <a:t>outputArgs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renderText</a:t>
            </a:r>
            <a:r>
              <a:rPr b="1" dirty="0"/>
              <a:t>(</a:t>
            </a:r>
            <a:r>
              <a:rPr dirty="0"/>
              <a:t>expr,</a:t>
            </a:r>
            <a:r>
              <a:rPr dirty="0">
                <a:solidFill>
                  <a:srgbClr val="53585F"/>
                </a:solidFill>
              </a:rPr>
              <a:t> </a:t>
            </a:r>
            <a:r>
              <a:rPr sz="1000" dirty="0">
                <a:solidFill>
                  <a:srgbClr val="53585F"/>
                </a:solidFill>
              </a:rPr>
              <a:t>env, quoted, </a:t>
            </a:r>
            <a:r>
              <a:rPr sz="1000" dirty="0" err="1">
                <a:solidFill>
                  <a:srgbClr val="53585F"/>
                </a:solidFill>
              </a:rPr>
              <a:t>outputArgs</a:t>
            </a:r>
            <a:r>
              <a:rPr sz="1000" dirty="0">
                <a:solidFill>
                  <a:srgbClr val="53585F"/>
                </a:solidFill>
              </a:rPr>
              <a:t>, </a:t>
            </a:r>
            <a:r>
              <a:rPr sz="1000" dirty="0" err="1">
                <a:solidFill>
                  <a:srgbClr val="53585F"/>
                </a:solidFill>
              </a:rPr>
              <a:t>sep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renderUI</a:t>
            </a:r>
            <a:r>
              <a:rPr b="1" dirty="0"/>
              <a:t>(</a:t>
            </a:r>
            <a:r>
              <a:rPr dirty="0"/>
              <a:t>expr,</a:t>
            </a:r>
            <a:r>
              <a:rPr dirty="0">
                <a:solidFill>
                  <a:srgbClr val="53585F"/>
                </a:solidFill>
              </a:rPr>
              <a:t> </a:t>
            </a:r>
            <a:r>
              <a:rPr sz="1000" dirty="0">
                <a:solidFill>
                  <a:srgbClr val="53585F"/>
                </a:solidFill>
              </a:rPr>
              <a:t>env, quoted, </a:t>
            </a:r>
            <a:r>
              <a:rPr sz="1000" dirty="0" err="1">
                <a:solidFill>
                  <a:srgbClr val="53585F"/>
                </a:solidFill>
              </a:rPr>
              <a:t>outputArgs</a:t>
            </a:r>
            <a:r>
              <a:rPr b="1" dirty="0"/>
              <a:t>)</a:t>
            </a:r>
          </a:p>
        </p:txBody>
      </p:sp>
      <p:sp>
        <p:nvSpPr>
          <p:cNvPr id="148" name="dataTableOutput(outputId)…"/>
          <p:cNvSpPr txBox="1"/>
          <p:nvPr/>
        </p:nvSpPr>
        <p:spPr>
          <a:xfrm>
            <a:off x="7642788" y="6681954"/>
            <a:ext cx="2689347" cy="3625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114300" indent="-114300">
              <a:lnSpc>
                <a:spcPct val="80000"/>
              </a:lnSpc>
              <a:spcBef>
                <a:spcPts val="1000"/>
              </a:spcBef>
              <a:defRPr b="0">
                <a:solidFill>
                  <a:srgbClr val="000000"/>
                </a:solidFill>
              </a:defRPr>
            </a:pPr>
            <a:r>
              <a:rPr b="1" dirty="0" err="1">
                <a:solidFill>
                  <a:srgbClr val="007BC2"/>
                </a:solidFill>
              </a:rPr>
              <a:t>dataTableOutput</a:t>
            </a:r>
            <a:r>
              <a:rPr b="1" dirty="0"/>
              <a:t>(</a:t>
            </a:r>
            <a:r>
              <a:rPr dirty="0" err="1"/>
              <a:t>outputId</a:t>
            </a:r>
            <a:r>
              <a:rPr b="1" dirty="0"/>
              <a:t>)</a:t>
            </a:r>
            <a:br>
              <a:rPr dirty="0"/>
            </a:br>
            <a:br>
              <a:rPr dirty="0"/>
            </a:br>
            <a:endParaRPr dirty="0"/>
          </a:p>
          <a:p>
            <a:pPr marL="114300" indent="-114300">
              <a:lnSpc>
                <a:spcPct val="8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b="1" dirty="0" err="1">
                <a:solidFill>
                  <a:srgbClr val="007BC2"/>
                </a:solidFill>
              </a:rPr>
              <a:t>imageOutput</a:t>
            </a:r>
            <a:r>
              <a:rPr b="1" dirty="0"/>
              <a:t>(</a:t>
            </a:r>
            <a:r>
              <a:rPr dirty="0" err="1"/>
              <a:t>outputId</a:t>
            </a:r>
            <a:r>
              <a:rPr dirty="0"/>
              <a:t>,</a:t>
            </a:r>
            <a:r>
              <a:rPr dirty="0">
                <a:solidFill>
                  <a:srgbClr val="53585F"/>
                </a:solidFill>
              </a:rPr>
              <a:t> </a:t>
            </a:r>
            <a:r>
              <a:rPr sz="1000" dirty="0">
                <a:solidFill>
                  <a:srgbClr val="53585F"/>
                </a:solidFill>
              </a:rPr>
              <a:t>width, height, click, </a:t>
            </a:r>
            <a:r>
              <a:rPr sz="1000" dirty="0" err="1">
                <a:solidFill>
                  <a:srgbClr val="53585F"/>
                </a:solidFill>
              </a:rPr>
              <a:t>dblclick</a:t>
            </a:r>
            <a:r>
              <a:rPr sz="1000" dirty="0">
                <a:solidFill>
                  <a:srgbClr val="53585F"/>
                </a:solidFill>
              </a:rPr>
              <a:t>, hover, brush, inline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b="1" dirty="0" err="1">
                <a:solidFill>
                  <a:srgbClr val="007BC2"/>
                </a:solidFill>
              </a:rPr>
              <a:t>plotOutput</a:t>
            </a:r>
            <a:r>
              <a:rPr b="1" dirty="0"/>
              <a:t>(</a:t>
            </a:r>
            <a:r>
              <a:rPr dirty="0" err="1"/>
              <a:t>outputId</a:t>
            </a:r>
            <a:r>
              <a:rPr dirty="0"/>
              <a:t>, </a:t>
            </a:r>
            <a:r>
              <a:rPr sz="1000" dirty="0">
                <a:solidFill>
                  <a:srgbClr val="53585F"/>
                </a:solidFill>
              </a:rPr>
              <a:t>width, height, click, </a:t>
            </a:r>
            <a:r>
              <a:rPr sz="1000" dirty="0" err="1">
                <a:solidFill>
                  <a:srgbClr val="53585F"/>
                </a:solidFill>
              </a:rPr>
              <a:t>dblclick</a:t>
            </a:r>
            <a:r>
              <a:rPr sz="1000" dirty="0">
                <a:solidFill>
                  <a:srgbClr val="53585F"/>
                </a:solidFill>
              </a:rPr>
              <a:t>, hover, brush, inline</a:t>
            </a:r>
            <a:r>
              <a:rPr b="1" dirty="0"/>
              <a:t>)</a:t>
            </a:r>
            <a:br>
              <a:rPr dirty="0"/>
            </a:br>
            <a:endParaRPr dirty="0"/>
          </a:p>
          <a:p>
            <a:pPr marL="114300" indent="-114300">
              <a:lnSpc>
                <a:spcPct val="8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b="1" dirty="0" err="1">
                <a:solidFill>
                  <a:srgbClr val="007BC2"/>
                </a:solidFill>
              </a:rPr>
              <a:t>verbatimTextOutput</a:t>
            </a:r>
            <a:r>
              <a:rPr b="1" dirty="0"/>
              <a:t>(</a:t>
            </a:r>
            <a:r>
              <a:rPr dirty="0" err="1"/>
              <a:t>outputId</a:t>
            </a:r>
            <a:r>
              <a:rPr dirty="0"/>
              <a:t>, </a:t>
            </a:r>
            <a:r>
              <a:rPr sz="1000" dirty="0">
                <a:solidFill>
                  <a:srgbClr val="53585F"/>
                </a:solidFill>
              </a:rPr>
              <a:t>placeholder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100"/>
              </a:spcBef>
              <a:defRPr b="0">
                <a:solidFill>
                  <a:srgbClr val="000000"/>
                </a:solidFill>
              </a:defRPr>
            </a:pPr>
            <a:r>
              <a:rPr b="1" dirty="0" err="1">
                <a:solidFill>
                  <a:srgbClr val="007BC2"/>
                </a:solidFill>
              </a:rPr>
              <a:t>tableOutput</a:t>
            </a:r>
            <a:r>
              <a:rPr b="1" dirty="0"/>
              <a:t>(</a:t>
            </a:r>
            <a:r>
              <a:rPr dirty="0" err="1"/>
              <a:t>outputId</a:t>
            </a:r>
            <a:r>
              <a:rPr b="1" dirty="0"/>
              <a:t>)</a:t>
            </a:r>
            <a:br>
              <a:rPr dirty="0"/>
            </a:br>
            <a:br>
              <a:rPr dirty="0"/>
            </a:br>
            <a:endParaRPr dirty="0"/>
          </a:p>
          <a:p>
            <a:pPr marL="114300" indent="-114300">
              <a:lnSpc>
                <a:spcPct val="8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b="1" dirty="0" err="1">
                <a:solidFill>
                  <a:srgbClr val="007BC2"/>
                </a:solidFill>
              </a:rPr>
              <a:t>textOutput</a:t>
            </a:r>
            <a:r>
              <a:rPr b="1" dirty="0"/>
              <a:t>(</a:t>
            </a:r>
            <a:r>
              <a:rPr dirty="0" err="1"/>
              <a:t>outputId</a:t>
            </a:r>
            <a:r>
              <a:rPr dirty="0"/>
              <a:t>,</a:t>
            </a:r>
            <a:r>
              <a:rPr dirty="0">
                <a:solidFill>
                  <a:srgbClr val="53585F"/>
                </a:solidFill>
              </a:rPr>
              <a:t> </a:t>
            </a:r>
            <a:r>
              <a:rPr sz="1000" dirty="0">
                <a:solidFill>
                  <a:srgbClr val="53585F"/>
                </a:solidFill>
              </a:rPr>
              <a:t>container, inline</a:t>
            </a:r>
            <a:r>
              <a:rPr b="1" dirty="0"/>
              <a:t>)</a:t>
            </a:r>
            <a:endParaRPr dirty="0">
              <a:solidFill>
                <a:srgbClr val="A6AAA9"/>
              </a:solidFill>
            </a:endParaRPr>
          </a:p>
          <a:p>
            <a:pPr>
              <a:lnSpc>
                <a:spcPct val="8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b="1" dirty="0" err="1">
                <a:solidFill>
                  <a:srgbClr val="007BC2"/>
                </a:solidFill>
              </a:rPr>
              <a:t>uiOutput</a:t>
            </a:r>
            <a:r>
              <a:rPr b="1" dirty="0"/>
              <a:t>(</a:t>
            </a:r>
            <a:r>
              <a:rPr dirty="0" err="1"/>
              <a:t>outputId</a:t>
            </a:r>
            <a:r>
              <a:rPr dirty="0"/>
              <a:t>,</a:t>
            </a:r>
            <a:r>
              <a:rPr dirty="0">
                <a:solidFill>
                  <a:srgbClr val="53585F"/>
                </a:solidFill>
              </a:rPr>
              <a:t> </a:t>
            </a:r>
            <a:r>
              <a:rPr sz="1000" dirty="0">
                <a:solidFill>
                  <a:srgbClr val="53585F"/>
                </a:solidFill>
              </a:rPr>
              <a:t>inline, container, …</a:t>
            </a:r>
            <a:r>
              <a:rPr b="1" dirty="0"/>
              <a:t>)</a:t>
            </a:r>
            <a:br>
              <a:rPr dirty="0"/>
            </a:br>
            <a:r>
              <a:rPr b="1" dirty="0" err="1">
                <a:solidFill>
                  <a:srgbClr val="007BC2"/>
                </a:solidFill>
              </a:rPr>
              <a:t>htmlOutput</a:t>
            </a:r>
            <a:r>
              <a:rPr b="1" dirty="0"/>
              <a:t>(</a:t>
            </a:r>
            <a:r>
              <a:rPr dirty="0" err="1"/>
              <a:t>outputId</a:t>
            </a:r>
            <a:r>
              <a:rPr dirty="0"/>
              <a:t>,</a:t>
            </a:r>
            <a:r>
              <a:rPr dirty="0">
                <a:solidFill>
                  <a:srgbClr val="53585F"/>
                </a:solidFill>
              </a:rPr>
              <a:t> </a:t>
            </a:r>
            <a:r>
              <a:rPr sz="1000" dirty="0">
                <a:solidFill>
                  <a:srgbClr val="53585F"/>
                </a:solidFill>
              </a:rPr>
              <a:t>inline, container, …</a:t>
            </a:r>
            <a:r>
              <a:rPr b="1" dirty="0"/>
              <a:t>)</a:t>
            </a:r>
          </a:p>
        </p:txBody>
      </p:sp>
      <p:sp>
        <p:nvSpPr>
          <p:cNvPr id="149" name="Collect values from the user."/>
          <p:cNvSpPr txBox="1"/>
          <p:nvPr/>
        </p:nvSpPr>
        <p:spPr>
          <a:xfrm>
            <a:off x="10521908" y="1701865"/>
            <a:ext cx="1951996" cy="161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lang="es-ES" sz="1100"/>
              <a:t>Recopile valores del usuario.</a:t>
            </a:r>
            <a:endParaRPr sz="1100" dirty="0"/>
          </a:p>
        </p:txBody>
      </p:sp>
      <p:sp>
        <p:nvSpPr>
          <p:cNvPr id="150" name="actionButton(inputId, label, icon, width, …)…"/>
          <p:cNvSpPr txBox="1"/>
          <p:nvPr/>
        </p:nvSpPr>
        <p:spPr>
          <a:xfrm>
            <a:off x="11327263" y="2404818"/>
            <a:ext cx="2447340" cy="8155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actionButton</a:t>
            </a:r>
            <a:r>
              <a:rPr b="1" dirty="0"/>
              <a:t>(</a:t>
            </a:r>
            <a:r>
              <a:rPr dirty="0" err="1"/>
              <a:t>inputId</a:t>
            </a:r>
            <a:r>
              <a:rPr dirty="0"/>
              <a:t>, label,</a:t>
            </a:r>
            <a:r>
              <a:rPr dirty="0">
                <a:solidFill>
                  <a:srgbClr val="53585F"/>
                </a:solidFill>
              </a:rPr>
              <a:t> </a:t>
            </a:r>
            <a:r>
              <a:rPr sz="1000" dirty="0">
                <a:solidFill>
                  <a:srgbClr val="53585F"/>
                </a:solidFill>
              </a:rPr>
              <a:t>icon, width, …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actionLink</a:t>
            </a:r>
            <a:r>
              <a:rPr b="1" dirty="0"/>
              <a:t>(</a:t>
            </a:r>
            <a:r>
              <a:rPr dirty="0" err="1"/>
              <a:t>inputId</a:t>
            </a:r>
            <a:r>
              <a:rPr dirty="0"/>
              <a:t>, label, </a:t>
            </a:r>
            <a:r>
              <a:rPr sz="1000" dirty="0">
                <a:solidFill>
                  <a:srgbClr val="53585F"/>
                </a:solidFill>
              </a:rPr>
              <a:t>icon, …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checkboxGroupInput</a:t>
            </a:r>
            <a:r>
              <a:rPr b="1" dirty="0"/>
              <a:t>(</a:t>
            </a:r>
            <a:r>
              <a:rPr dirty="0" err="1"/>
              <a:t>inputId</a:t>
            </a:r>
            <a:r>
              <a:rPr dirty="0"/>
              <a:t>, label, choices, </a:t>
            </a:r>
            <a:r>
              <a:rPr sz="1000" dirty="0">
                <a:solidFill>
                  <a:srgbClr val="53585F"/>
                </a:solidFill>
              </a:rPr>
              <a:t>selected, inline, width, </a:t>
            </a:r>
            <a:r>
              <a:rPr sz="1000" dirty="0" err="1">
                <a:solidFill>
                  <a:srgbClr val="53585F"/>
                </a:solidFill>
              </a:rPr>
              <a:t>choiceNames</a:t>
            </a:r>
            <a:r>
              <a:rPr sz="1000" dirty="0">
                <a:solidFill>
                  <a:srgbClr val="53585F"/>
                </a:solidFill>
              </a:rPr>
              <a:t>, </a:t>
            </a:r>
            <a:r>
              <a:rPr sz="1000" dirty="0" err="1">
                <a:solidFill>
                  <a:srgbClr val="53585F"/>
                </a:solidFill>
              </a:rPr>
              <a:t>choiceValues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checkboxInput</a:t>
            </a:r>
            <a:r>
              <a:rPr b="1" dirty="0"/>
              <a:t>(</a:t>
            </a:r>
            <a:r>
              <a:rPr dirty="0" err="1"/>
              <a:t>inputId</a:t>
            </a:r>
            <a:r>
              <a:rPr dirty="0"/>
              <a:t>, label,</a:t>
            </a:r>
            <a:r>
              <a:rPr dirty="0">
                <a:solidFill>
                  <a:srgbClr val="53585F"/>
                </a:solidFill>
              </a:rPr>
              <a:t> </a:t>
            </a:r>
            <a:r>
              <a:rPr sz="1000" dirty="0">
                <a:solidFill>
                  <a:srgbClr val="53585F"/>
                </a:solidFill>
              </a:rPr>
              <a:t>value, width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dateInput</a:t>
            </a:r>
            <a:r>
              <a:rPr b="1" dirty="0"/>
              <a:t>(</a:t>
            </a:r>
            <a:r>
              <a:rPr dirty="0" err="1"/>
              <a:t>inputId</a:t>
            </a:r>
            <a:r>
              <a:rPr dirty="0"/>
              <a:t>, label,</a:t>
            </a:r>
            <a:r>
              <a:rPr dirty="0">
                <a:solidFill>
                  <a:srgbClr val="53585F"/>
                </a:solidFill>
              </a:rPr>
              <a:t> </a:t>
            </a:r>
            <a:r>
              <a:rPr sz="1000" dirty="0">
                <a:solidFill>
                  <a:srgbClr val="53585F"/>
                </a:solidFill>
              </a:rPr>
              <a:t>value, min, max, format, </a:t>
            </a:r>
            <a:r>
              <a:rPr sz="1000" dirty="0" err="1">
                <a:solidFill>
                  <a:srgbClr val="53585F"/>
                </a:solidFill>
              </a:rPr>
              <a:t>startview</a:t>
            </a:r>
            <a:r>
              <a:rPr sz="1000" dirty="0">
                <a:solidFill>
                  <a:srgbClr val="53585F"/>
                </a:solidFill>
              </a:rPr>
              <a:t>, </a:t>
            </a:r>
            <a:r>
              <a:rPr sz="1000" dirty="0" err="1">
                <a:solidFill>
                  <a:srgbClr val="53585F"/>
                </a:solidFill>
              </a:rPr>
              <a:t>weekstart</a:t>
            </a:r>
            <a:r>
              <a:rPr sz="1000" dirty="0">
                <a:solidFill>
                  <a:srgbClr val="53585F"/>
                </a:solidFill>
              </a:rPr>
              <a:t>, language, width, </a:t>
            </a:r>
            <a:r>
              <a:rPr sz="1000" dirty="0" err="1">
                <a:solidFill>
                  <a:srgbClr val="53585F"/>
                </a:solidFill>
              </a:rPr>
              <a:t>autoclose</a:t>
            </a:r>
            <a:r>
              <a:rPr sz="1000" dirty="0">
                <a:solidFill>
                  <a:srgbClr val="53585F"/>
                </a:solidFill>
              </a:rPr>
              <a:t>, </a:t>
            </a:r>
            <a:r>
              <a:rPr sz="1000" dirty="0" err="1">
                <a:solidFill>
                  <a:srgbClr val="53585F"/>
                </a:solidFill>
              </a:rPr>
              <a:t>datesdisabled</a:t>
            </a:r>
            <a:r>
              <a:rPr sz="1000" dirty="0">
                <a:solidFill>
                  <a:srgbClr val="53585F"/>
                </a:solidFill>
              </a:rPr>
              <a:t>, </a:t>
            </a:r>
            <a:r>
              <a:rPr sz="1000" dirty="0" err="1">
                <a:solidFill>
                  <a:srgbClr val="53585F"/>
                </a:solidFill>
              </a:rPr>
              <a:t>daysofweekdisabled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dateRangeInput</a:t>
            </a:r>
            <a:r>
              <a:rPr b="1" dirty="0"/>
              <a:t>(</a:t>
            </a:r>
            <a:r>
              <a:rPr dirty="0" err="1"/>
              <a:t>inputId</a:t>
            </a:r>
            <a:r>
              <a:rPr dirty="0"/>
              <a:t>, label,</a:t>
            </a:r>
            <a:r>
              <a:rPr dirty="0">
                <a:solidFill>
                  <a:srgbClr val="53585F"/>
                </a:solidFill>
              </a:rPr>
              <a:t> </a:t>
            </a:r>
            <a:r>
              <a:rPr sz="1000" dirty="0">
                <a:solidFill>
                  <a:srgbClr val="53585F"/>
                </a:solidFill>
              </a:rPr>
              <a:t>start, end, min, max, format, </a:t>
            </a:r>
            <a:r>
              <a:rPr sz="1000" dirty="0" err="1">
                <a:solidFill>
                  <a:srgbClr val="53585F"/>
                </a:solidFill>
              </a:rPr>
              <a:t>startview</a:t>
            </a:r>
            <a:r>
              <a:rPr sz="1000" dirty="0">
                <a:solidFill>
                  <a:srgbClr val="53585F"/>
                </a:solidFill>
              </a:rPr>
              <a:t>, </a:t>
            </a:r>
            <a:r>
              <a:rPr sz="1000" dirty="0" err="1">
                <a:solidFill>
                  <a:srgbClr val="53585F"/>
                </a:solidFill>
              </a:rPr>
              <a:t>weekstart</a:t>
            </a:r>
            <a:r>
              <a:rPr sz="1000" dirty="0">
                <a:solidFill>
                  <a:srgbClr val="53585F"/>
                </a:solidFill>
              </a:rPr>
              <a:t>, language, separator, width, </a:t>
            </a:r>
            <a:r>
              <a:rPr sz="1000" dirty="0" err="1">
                <a:solidFill>
                  <a:srgbClr val="53585F"/>
                </a:solidFill>
              </a:rPr>
              <a:t>autoclose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24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fileInput</a:t>
            </a:r>
            <a:r>
              <a:rPr b="1" dirty="0"/>
              <a:t>(</a:t>
            </a:r>
            <a:r>
              <a:rPr dirty="0" err="1"/>
              <a:t>inputId</a:t>
            </a:r>
            <a:r>
              <a:rPr dirty="0"/>
              <a:t>, label,</a:t>
            </a:r>
            <a:r>
              <a:rPr sz="1000" dirty="0">
                <a:solidFill>
                  <a:srgbClr val="53585F"/>
                </a:solidFill>
              </a:rPr>
              <a:t> multiple, accept, width, </a:t>
            </a:r>
            <a:r>
              <a:rPr sz="1000" dirty="0" err="1">
                <a:solidFill>
                  <a:srgbClr val="53585F"/>
                </a:solidFill>
              </a:rPr>
              <a:t>buttonLabel</a:t>
            </a:r>
            <a:r>
              <a:rPr sz="1000" dirty="0">
                <a:solidFill>
                  <a:srgbClr val="53585F"/>
                </a:solidFill>
              </a:rPr>
              <a:t>, placeholder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numericInput</a:t>
            </a:r>
            <a:r>
              <a:rPr b="1" dirty="0"/>
              <a:t>(</a:t>
            </a:r>
            <a:r>
              <a:rPr dirty="0" err="1"/>
              <a:t>inputId</a:t>
            </a:r>
            <a:r>
              <a:rPr dirty="0"/>
              <a:t>, label, value, </a:t>
            </a:r>
            <a:r>
              <a:rPr sz="1000" dirty="0">
                <a:solidFill>
                  <a:srgbClr val="53585F"/>
                </a:solidFill>
              </a:rPr>
              <a:t>min, max, step, width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passwordInput</a:t>
            </a:r>
            <a:r>
              <a:rPr b="1" dirty="0"/>
              <a:t>(</a:t>
            </a:r>
            <a:r>
              <a:rPr dirty="0" err="1"/>
              <a:t>inputId</a:t>
            </a:r>
            <a:r>
              <a:rPr dirty="0"/>
              <a:t>, label, </a:t>
            </a:r>
            <a:r>
              <a:rPr sz="1000" dirty="0">
                <a:solidFill>
                  <a:srgbClr val="53585F"/>
                </a:solidFill>
              </a:rPr>
              <a:t>value, width, placeholder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radioButtons</a:t>
            </a:r>
            <a:r>
              <a:rPr b="1" dirty="0"/>
              <a:t>(</a:t>
            </a:r>
            <a:r>
              <a:rPr dirty="0" err="1"/>
              <a:t>inputId</a:t>
            </a:r>
            <a:r>
              <a:rPr dirty="0"/>
              <a:t>, label, choices, </a:t>
            </a:r>
            <a:r>
              <a:rPr sz="1000" dirty="0">
                <a:solidFill>
                  <a:srgbClr val="53585F"/>
                </a:solidFill>
              </a:rPr>
              <a:t>selected, inline, width, </a:t>
            </a:r>
            <a:r>
              <a:rPr sz="1000" dirty="0" err="1">
                <a:solidFill>
                  <a:srgbClr val="53585F"/>
                </a:solidFill>
              </a:rPr>
              <a:t>choiceNames</a:t>
            </a:r>
            <a:r>
              <a:rPr sz="1000" dirty="0">
                <a:solidFill>
                  <a:srgbClr val="53585F"/>
                </a:solidFill>
              </a:rPr>
              <a:t>, </a:t>
            </a:r>
            <a:r>
              <a:rPr sz="1000" dirty="0" err="1">
                <a:solidFill>
                  <a:srgbClr val="53585F"/>
                </a:solidFill>
              </a:rPr>
              <a:t>choiceValues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selectInput</a:t>
            </a:r>
            <a:r>
              <a:rPr b="1" dirty="0"/>
              <a:t>(</a:t>
            </a:r>
            <a:r>
              <a:rPr dirty="0" err="1"/>
              <a:t>inputId</a:t>
            </a:r>
            <a:r>
              <a:rPr dirty="0"/>
              <a:t>, label, choices, </a:t>
            </a:r>
            <a:r>
              <a:rPr sz="1000" dirty="0">
                <a:solidFill>
                  <a:srgbClr val="53585F"/>
                </a:solidFill>
              </a:rPr>
              <a:t>selected, multiple, </a:t>
            </a:r>
            <a:r>
              <a:rPr sz="1000" dirty="0" err="1">
                <a:solidFill>
                  <a:srgbClr val="53585F"/>
                </a:solidFill>
              </a:rPr>
              <a:t>selectize</a:t>
            </a:r>
            <a:r>
              <a:rPr sz="1000" dirty="0">
                <a:solidFill>
                  <a:srgbClr val="53585F"/>
                </a:solidFill>
              </a:rPr>
              <a:t>, width, size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También</a:t>
            </a:r>
            <a:r>
              <a:rPr dirty="0"/>
              <a:t> </a:t>
            </a:r>
            <a:r>
              <a:rPr b="1" dirty="0" err="1"/>
              <a:t>selectizeInput</a:t>
            </a:r>
            <a:r>
              <a:rPr b="1" dirty="0"/>
              <a:t>()</a:t>
            </a:r>
            <a:endParaRPr dirty="0">
              <a:solidFill>
                <a:schemeClr val="accent1">
                  <a:satOff val="22051"/>
                  <a:lumOff val="15940"/>
                </a:schemeClr>
              </a:solidFill>
            </a:endParaRPr>
          </a:p>
          <a:p>
            <a:pPr marL="114300" indent="-114300">
              <a:lnSpc>
                <a:spcPct val="80000"/>
              </a:lnSpc>
              <a:spcBef>
                <a:spcPts val="24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sliderInput</a:t>
            </a:r>
            <a:r>
              <a:rPr b="1" dirty="0"/>
              <a:t>(</a:t>
            </a:r>
            <a:r>
              <a:rPr dirty="0" err="1"/>
              <a:t>inputId</a:t>
            </a:r>
            <a:r>
              <a:rPr dirty="0"/>
              <a:t>, label, min, max, value, </a:t>
            </a:r>
            <a:r>
              <a:rPr sz="1000" dirty="0">
                <a:solidFill>
                  <a:srgbClr val="53585F"/>
                </a:solidFill>
              </a:rPr>
              <a:t>step, round, format, locale, ticks, animate, width, </a:t>
            </a:r>
            <a:r>
              <a:rPr sz="1000" dirty="0" err="1">
                <a:solidFill>
                  <a:srgbClr val="53585F"/>
                </a:solidFill>
              </a:rPr>
              <a:t>sep</a:t>
            </a:r>
            <a:r>
              <a:rPr sz="1000" dirty="0">
                <a:solidFill>
                  <a:srgbClr val="53585F"/>
                </a:solidFill>
              </a:rPr>
              <a:t>, pre, post, </a:t>
            </a:r>
            <a:r>
              <a:rPr sz="1000" dirty="0" err="1">
                <a:solidFill>
                  <a:srgbClr val="53585F"/>
                </a:solidFill>
              </a:rPr>
              <a:t>timeFormat</a:t>
            </a:r>
            <a:r>
              <a:rPr sz="1000" dirty="0">
                <a:solidFill>
                  <a:srgbClr val="53585F"/>
                </a:solidFill>
              </a:rPr>
              <a:t>, </a:t>
            </a:r>
            <a:r>
              <a:rPr sz="1000" dirty="0" err="1">
                <a:solidFill>
                  <a:srgbClr val="53585F"/>
                </a:solidFill>
              </a:rPr>
              <a:t>timezone</a:t>
            </a:r>
            <a:r>
              <a:rPr sz="1000" dirty="0">
                <a:solidFill>
                  <a:srgbClr val="53585F"/>
                </a:solidFill>
              </a:rPr>
              <a:t>, </a:t>
            </a:r>
            <a:r>
              <a:rPr sz="1000" dirty="0" err="1">
                <a:solidFill>
                  <a:srgbClr val="53585F"/>
                </a:solidFill>
              </a:rPr>
              <a:t>dragRange</a:t>
            </a:r>
            <a:r>
              <a:rPr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8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textInput</a:t>
            </a:r>
            <a:r>
              <a:rPr b="1" dirty="0"/>
              <a:t>(</a:t>
            </a:r>
            <a:r>
              <a:rPr dirty="0" err="1"/>
              <a:t>inputId</a:t>
            </a:r>
            <a:r>
              <a:rPr dirty="0"/>
              <a:t>, label, </a:t>
            </a:r>
            <a:r>
              <a:rPr sz="1000" dirty="0">
                <a:solidFill>
                  <a:srgbClr val="53585F"/>
                </a:solidFill>
              </a:rPr>
              <a:t>value, width, placeholder</a:t>
            </a:r>
            <a:r>
              <a:rPr b="1" dirty="0"/>
              <a:t>)</a:t>
            </a:r>
            <a:r>
              <a:rPr dirty="0"/>
              <a:t> </a:t>
            </a:r>
            <a:r>
              <a:rPr lang="es-ES" dirty="0"/>
              <a:t>También</a:t>
            </a:r>
            <a:r>
              <a:rPr dirty="0"/>
              <a:t> </a:t>
            </a:r>
            <a:r>
              <a:rPr b="1" dirty="0" err="1"/>
              <a:t>textAreaInput</a:t>
            </a:r>
            <a:r>
              <a:rPr b="1" dirty="0"/>
              <a:t>()</a:t>
            </a:r>
          </a:p>
        </p:txBody>
      </p:sp>
      <p:sp>
        <p:nvSpPr>
          <p:cNvPr id="151" name="Access the current value of an input object with input$&lt;inputId&gt;. Input values are reactive."/>
          <p:cNvSpPr txBox="1"/>
          <p:nvPr/>
        </p:nvSpPr>
        <p:spPr>
          <a:xfrm>
            <a:off x="10521908" y="1877172"/>
            <a:ext cx="3135957" cy="48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s-ES" sz="1100" dirty="0"/>
              <a:t>Acceda al valor actual de un objeto de entrada con</a:t>
            </a:r>
            <a:r>
              <a:rPr sz="1100" b="1" dirty="0"/>
              <a:t> input$&lt;</a:t>
            </a:r>
            <a:r>
              <a:rPr sz="1100" b="1" dirty="0" err="1"/>
              <a:t>inputId</a:t>
            </a:r>
            <a:r>
              <a:rPr sz="1100" b="1" dirty="0"/>
              <a:t>&gt;</a:t>
            </a:r>
            <a:r>
              <a:rPr sz="1100" dirty="0"/>
              <a:t>. </a:t>
            </a:r>
            <a:r>
              <a:rPr lang="es-ES" sz="1100" dirty="0"/>
              <a:t>Los valores de entrada son</a:t>
            </a:r>
            <a:r>
              <a:rPr sz="1100" dirty="0"/>
              <a:t> </a:t>
            </a:r>
            <a:r>
              <a:rPr sz="1100" b="1" dirty="0"/>
              <a:t>reactive</a:t>
            </a:r>
            <a:r>
              <a:rPr sz="1100" dirty="0"/>
              <a:t>.</a:t>
            </a:r>
          </a:p>
        </p:txBody>
      </p:sp>
      <p:sp>
        <p:nvSpPr>
          <p:cNvPr id="152" name="Línea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3" name="CC BY SA Posit Software, PBC  •   info@posit.co  •   posit.co  •  Learn more at shiny.posit.co  •  HTML cheatsheets at pos.it/cheatsheets  •  shiny  1.8.1.1  •  Updated:  2024-05"/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CC BY SA Posit Software, PBC  •   </a:t>
            </a:r>
            <a:r>
              <a:rPr dirty="0">
                <a:hlinkClick r:id="rId2"/>
              </a:rPr>
              <a:t>info@posit.co</a:t>
            </a:r>
            <a:r>
              <a:rPr dirty="0"/>
              <a:t>  •   </a:t>
            </a:r>
            <a:r>
              <a:rPr dirty="0">
                <a:hlinkClick r:id="rId3"/>
              </a:rPr>
              <a:t>posit.co</a:t>
            </a:r>
            <a:r>
              <a:rPr dirty="0"/>
              <a:t>  •  </a:t>
            </a:r>
            <a:r>
              <a:rPr lang="es-ES" dirty="0"/>
              <a:t>Aprenda más en</a:t>
            </a:r>
            <a:r>
              <a:rPr dirty="0"/>
              <a:t> </a:t>
            </a:r>
            <a:r>
              <a:rPr b="1" dirty="0">
                <a:hlinkClick r:id="rId4"/>
              </a:rPr>
              <a:t>shiny.posit.co</a:t>
            </a:r>
            <a:r>
              <a:rPr dirty="0"/>
              <a:t>  •  </a:t>
            </a:r>
            <a:r>
              <a:rPr lang="es-ES" dirty="0"/>
              <a:t>Guía rápida en </a:t>
            </a:r>
            <a:r>
              <a:rPr dirty="0"/>
              <a:t>HTML</a:t>
            </a:r>
            <a:r>
              <a:rPr lang="es-ES" dirty="0"/>
              <a:t> en</a:t>
            </a:r>
            <a:r>
              <a:rPr dirty="0"/>
              <a:t> </a:t>
            </a:r>
            <a:r>
              <a:rPr b="1" dirty="0">
                <a:hlinkClick r:id="rId5"/>
              </a:rPr>
              <a:t>pos.it/</a:t>
            </a:r>
            <a:r>
              <a:rPr b="1" dirty="0" err="1">
                <a:hlinkClick r:id="rId5"/>
              </a:rPr>
              <a:t>cheatsheets</a:t>
            </a:r>
            <a:r>
              <a:rPr dirty="0">
                <a:solidFill>
                  <a:srgbClr val="D1D2D3"/>
                </a:solidFill>
              </a:rPr>
              <a:t>  </a:t>
            </a:r>
            <a:r>
              <a:rPr dirty="0"/>
              <a:t>•  shiny  1.8.1.1  •  </a:t>
            </a:r>
            <a:r>
              <a:rPr lang="es-ES" dirty="0"/>
              <a:t>Actualizado</a:t>
            </a:r>
            <a:r>
              <a:rPr dirty="0"/>
              <a:t>:  2024-05</a:t>
            </a:r>
          </a:p>
        </p:txBody>
      </p:sp>
      <p:pic>
        <p:nvPicPr>
          <p:cNvPr id="154" name="Screen Shot 2015-06-08 at 7.34.57 PM.png" descr="Screen Shot 2015-06-08 at 7.34.57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520" y="6637783"/>
            <a:ext cx="793521" cy="412329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155" name="RStudio-Logo-Black-Letters.png" descr="RStudio-Logo-Black-Letters.png"/>
          <p:cNvPicPr>
            <a:picLocks noChangeAspect="1"/>
          </p:cNvPicPr>
          <p:nvPr/>
        </p:nvPicPr>
        <p:blipFill>
          <a:blip r:embed="rId7"/>
          <a:srcRect r="63329"/>
          <a:stretch>
            <a:fillRect/>
          </a:stretch>
        </p:blipFill>
        <p:spPr>
          <a:xfrm>
            <a:off x="4004607" y="7123386"/>
            <a:ext cx="390080" cy="373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Screen Shot 2015-06-08 at 7.30.35 PM.png" descr="Screen Shot 2015-06-08 at 7.30.35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5262" y="7716851"/>
            <a:ext cx="574834" cy="42604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157" name="Screen Shot 2015-06-08 at 7.31.04 PM.png" descr="Screen Shot 2015-06-08 at 7.31.04 P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6372" y="8438301"/>
            <a:ext cx="759537" cy="180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Screen Shot 2015-06-02 at 3.22.54 PM.png" descr="Screen Shot 2015-06-02 at 3.22.54 PM.png"/>
          <p:cNvPicPr>
            <a:picLocks noChangeAspect="1"/>
          </p:cNvPicPr>
          <p:nvPr/>
        </p:nvPicPr>
        <p:blipFill>
          <a:blip r:embed="rId10"/>
          <a:srcRect l="11544" t="9515" r="11544" b="62886"/>
          <a:stretch>
            <a:fillRect/>
          </a:stretch>
        </p:blipFill>
        <p:spPr>
          <a:xfrm>
            <a:off x="3801679" y="9598500"/>
            <a:ext cx="762001" cy="378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Screen Shot 2015-06-08 at 7.35.38 PM.png" descr="Screen Shot 2015-06-08 at 7.35.38 PM.png"/>
          <p:cNvPicPr>
            <a:picLocks noChangeAspect="1"/>
          </p:cNvPicPr>
          <p:nvPr/>
        </p:nvPicPr>
        <p:blipFill>
          <a:blip r:embed="rId11"/>
          <a:srcRect b="36091"/>
          <a:stretch>
            <a:fillRect/>
          </a:stretch>
        </p:blipFill>
        <p:spPr>
          <a:xfrm>
            <a:off x="3808272" y="8820822"/>
            <a:ext cx="759924" cy="35676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160" name="Screen Shot 2015-06-08 at 6.15.38 PM.png" descr="Screen Shot 2015-06-08 at 6.15.38 P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44385" y="2418717"/>
            <a:ext cx="540386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Screen Shot 2015-06-08 at 6.15.50 PM.png" descr="Screen Shot 2015-06-08 at 6.15.50 P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11711" y="2873257"/>
            <a:ext cx="380333" cy="185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Screen Shot 2015-06-08 at 6.37.47 PM.png" descr="Screen Shot 2015-06-08 at 6.37.47 PM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03652" y="3185988"/>
            <a:ext cx="635001" cy="521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Screen Shot 2015-06-08 at 6.38.04 PM.png" descr="Screen Shot 2015-06-08 at 6.38.04 P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27017" y="6334188"/>
            <a:ext cx="762001" cy="281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Screen Shot 2015-06-08 at 6.38.19 PM.png" descr="Screen Shot 2015-06-08 at 6.38.19 PM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27017" y="5851602"/>
            <a:ext cx="762001" cy="209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Screen Shot 2015-06-08 at 6.38.31 PM.png" descr="Screen Shot 2015-06-08 at 6.38.31 PM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24861" y="6837879"/>
            <a:ext cx="762001" cy="263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Screen Shot 2015-06-08 at 6.38.39 PM.png" descr="Screen Shot 2015-06-08 at 6.38.39 P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75661" y="7243045"/>
            <a:ext cx="635001" cy="515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Screen Shot 2015-06-08 at 6.47.00 PM.png" descr="Screen Shot 2015-06-08 at 6.47.00 PM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23965" y="9371205"/>
            <a:ext cx="762001" cy="268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Screen Shot 2015-06-08 at 6.49.56 PM.png" descr="Screen Shot 2015-06-08 at 6.49.56 PM.png"/>
          <p:cNvPicPr>
            <a:picLocks noChangeAspect="1"/>
          </p:cNvPicPr>
          <p:nvPr/>
        </p:nvPicPr>
        <p:blipFill>
          <a:blip r:embed="rId20"/>
          <a:srcRect t="12405"/>
          <a:stretch>
            <a:fillRect/>
          </a:stretch>
        </p:blipFill>
        <p:spPr>
          <a:xfrm>
            <a:off x="10393111" y="7811459"/>
            <a:ext cx="825501" cy="822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creen Shot 2015-06-08 at 6.52.55 PM.png" descr="Screen Shot 2015-06-08 at 6.52.55 PM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41752" y="4185784"/>
            <a:ext cx="558801" cy="799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Screen Shot 2015-06-08 at 6.53.35 PM.png" descr="Screen Shot 2015-06-08 at 6.53.35 PM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51861" y="4979805"/>
            <a:ext cx="563983" cy="743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Screen Shot 2015-06-08 at 6.16.03 PM.png" descr="Screen Shot 2015-06-08 at 6.16.03 PM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15902" y="3865934"/>
            <a:ext cx="635001" cy="143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Screen Shot 2018-07-29 at 10.42.23 AM.png" descr="Screen Shot 2018-07-29 at 10.42.23 A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442737" y="8654360"/>
            <a:ext cx="718282" cy="269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Screen Shot 2018-07-29 at 10.42.10 AM.png" descr="Screen Shot 2018-07-29 at 10.42.10 AM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442737" y="8913094"/>
            <a:ext cx="700849" cy="273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Screen Shot 2015-06-08 at 7.31.32 PM.png" descr="Screen Shot 2015-06-08 at 7.31.32 PM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999011" y="9262113"/>
            <a:ext cx="367337" cy="248842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Host it on shinyapps.io, a cloud based…"/>
          <p:cNvSpPr txBox="1"/>
          <p:nvPr/>
        </p:nvSpPr>
        <p:spPr>
          <a:xfrm>
            <a:off x="282371" y="6860675"/>
            <a:ext cx="3446648" cy="276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>
            <a:spAutoFit/>
          </a:bodyPr>
          <a:lstStyle/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rPr lang="es-ES" b="1" dirty="0">
                <a:solidFill>
                  <a:srgbClr val="007BC2"/>
                </a:solidFill>
              </a:rPr>
              <a:t>Alójala en</a:t>
            </a:r>
            <a:r>
              <a:rPr b="1" dirty="0">
                <a:solidFill>
                  <a:srgbClr val="007BC2"/>
                </a:solidFill>
              </a:rPr>
              <a:t> </a:t>
            </a:r>
            <a:r>
              <a:rPr b="1" u="sng" dirty="0">
                <a:solidFill>
                  <a:srgbClr val="007BC2"/>
                </a:solidFill>
                <a:hlinkClick r:id="rId27"/>
              </a:rPr>
              <a:t>shinyapps.io</a:t>
            </a:r>
            <a:r>
              <a:rPr sz="1100" dirty="0"/>
              <a:t>, </a:t>
            </a:r>
            <a:r>
              <a:rPr lang="es-ES" sz="1100" dirty="0"/>
              <a:t>sistema basado en la nube, servicio de </a:t>
            </a:r>
            <a:r>
              <a:rPr lang="es-ES" sz="1100" dirty="0" err="1"/>
              <a:t>Posit</a:t>
            </a:r>
            <a:r>
              <a:rPr lang="es-ES" sz="1100" dirty="0"/>
              <a:t>. Para implementar </a:t>
            </a:r>
            <a:r>
              <a:rPr lang="es-ES" sz="1100" dirty="0" err="1"/>
              <a:t>Shiny</a:t>
            </a:r>
            <a:r>
              <a:rPr sz="1100" dirty="0"/>
              <a:t>:</a:t>
            </a:r>
            <a:endParaRPr sz="1100" b="1" dirty="0"/>
          </a:p>
          <a:p>
            <a:pPr lvl="1">
              <a:spcBef>
                <a:spcPts val="600"/>
              </a:spcBef>
              <a:defRPr sz="1100" b="0">
                <a:solidFill>
                  <a:srgbClr val="000000"/>
                </a:solidFill>
              </a:defRPr>
            </a:pPr>
            <a:r>
              <a:rPr lang="en-US" sz="1100" dirty="0"/>
              <a:t>       </a:t>
            </a:r>
            <a:r>
              <a:rPr sz="1100" dirty="0" err="1"/>
              <a:t>Crea</a:t>
            </a:r>
            <a:r>
              <a:rPr sz="1100" dirty="0"/>
              <a:t> </a:t>
            </a:r>
            <a:r>
              <a:rPr lang="es-ES" sz="1100" dirty="0"/>
              <a:t>una</a:t>
            </a:r>
            <a:r>
              <a:rPr sz="1100" dirty="0"/>
              <a:t> </a:t>
            </a:r>
            <a:r>
              <a:rPr lang="es-ES" sz="1100" dirty="0"/>
              <a:t>cuenta gratis profesional</a:t>
            </a:r>
            <a:endParaRPr lang="en-US" sz="1100" dirty="0"/>
          </a:p>
          <a:p>
            <a:pPr lvl="1"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lang="en-US" sz="1100" dirty="0"/>
              <a:t>      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b="1" u="sng" dirty="0">
                <a:hlinkClick r:id="rId27"/>
              </a:rPr>
              <a:t>shinyapps.io</a:t>
            </a:r>
          </a:p>
          <a:p>
            <a:pPr lvl="1">
              <a:spcBef>
                <a:spcPts val="1500"/>
              </a:spcBef>
              <a:defRPr sz="1100" b="0">
                <a:solidFill>
                  <a:srgbClr val="000000"/>
                </a:solidFill>
              </a:defRPr>
            </a:pPr>
            <a:r>
              <a:rPr lang="en-US" sz="1100" dirty="0"/>
              <a:t>        </a:t>
            </a:r>
            <a:r>
              <a:rPr lang="es-ES" sz="1100" dirty="0"/>
              <a:t>Haga clic en el icono Publicar en el IDE de</a:t>
            </a:r>
          </a:p>
          <a:p>
            <a:pPr lvl="2"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100" dirty="0"/>
              <a:t>  RStudio o ejecute</a:t>
            </a:r>
            <a:r>
              <a:rPr sz="1100" dirty="0"/>
              <a:t>:</a:t>
            </a:r>
            <a:endParaRPr lang="en-US" sz="1100" dirty="0"/>
          </a:p>
          <a:p>
            <a:pPr lvl="1"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100" b="1" dirty="0"/>
              <a:t>        </a:t>
            </a:r>
            <a:r>
              <a:rPr sz="1000" b="1" dirty="0" err="1"/>
              <a:t>rsconnect</a:t>
            </a:r>
            <a:r>
              <a:rPr sz="1000" b="1" dirty="0"/>
              <a:t>::</a:t>
            </a:r>
            <a:r>
              <a:rPr sz="1000" b="1" dirty="0" err="1"/>
              <a:t>deployApp</a:t>
            </a:r>
            <a:r>
              <a:rPr sz="1000" b="1" dirty="0"/>
              <a:t>(</a:t>
            </a:r>
            <a:r>
              <a:rPr sz="1000" dirty="0"/>
              <a:t>"&lt;path to directory&gt;"</a:t>
            </a:r>
            <a:r>
              <a:rPr sz="1000" b="1" dirty="0"/>
              <a:t>)</a:t>
            </a:r>
          </a:p>
          <a:p>
            <a:pPr marL="211709" indent="-211709">
              <a:spcBef>
                <a:spcPts val="1200"/>
              </a:spcBef>
              <a:buClr>
                <a:srgbClr val="000000"/>
              </a:buClr>
              <a:buSzPct val="100000"/>
              <a:buAutoNum type="arabicPeriod" startAt="2"/>
              <a:defRPr b="0">
                <a:solidFill>
                  <a:srgbClr val="000000"/>
                </a:solidFill>
              </a:defRPr>
            </a:pPr>
            <a:r>
              <a:rPr lang="es-ES" b="1" dirty="0">
                <a:solidFill>
                  <a:srgbClr val="007BC2"/>
                </a:solidFill>
              </a:rPr>
              <a:t>Compre</a:t>
            </a:r>
            <a:r>
              <a:rPr b="1" dirty="0">
                <a:solidFill>
                  <a:srgbClr val="007BC2"/>
                </a:solidFill>
              </a:rPr>
              <a:t> Posit Connect</a:t>
            </a:r>
            <a:r>
              <a:rPr sz="1100" dirty="0"/>
              <a:t>, </a:t>
            </a:r>
            <a:r>
              <a:rPr lang="es-ES" sz="1100" dirty="0"/>
              <a:t>una plataforma de publicación para R y Python</a:t>
            </a:r>
            <a:r>
              <a:rPr sz="1100" dirty="0"/>
              <a:t>.</a:t>
            </a:r>
            <a:endParaRPr lang="en-US" sz="1100" dirty="0"/>
          </a:p>
          <a:p>
            <a:pPr lvl="1">
              <a:spcBef>
                <a:spcPts val="0"/>
              </a:spcBef>
              <a:buClr>
                <a:srgbClr val="000000"/>
              </a:buClr>
              <a:buSzPct val="100000"/>
              <a:defRPr b="0">
                <a:solidFill>
                  <a:srgbClr val="000000"/>
                </a:solidFill>
              </a:defRPr>
            </a:pPr>
            <a:r>
              <a:rPr sz="1100" u="sng" dirty="0">
                <a:hlinkClick r:id="rId28"/>
              </a:rPr>
              <a:t>posit.co/products/enterprise/connect/</a:t>
            </a:r>
          </a:p>
          <a:p>
            <a:pPr marL="211709" indent="-211709">
              <a:spcBef>
                <a:spcPts val="1200"/>
              </a:spcBef>
              <a:buClr>
                <a:srgbClr val="000000"/>
              </a:buClr>
              <a:buSzPct val="100000"/>
              <a:buAutoNum type="arabicPeriod" startAt="3"/>
              <a:defRPr b="0">
                <a:solidFill>
                  <a:srgbClr val="007BC2"/>
                </a:solidFill>
              </a:defRPr>
            </a:pPr>
            <a:r>
              <a:rPr lang="es-ES" b="1" dirty="0"/>
              <a:t>Cree su propio </a:t>
            </a:r>
            <a:r>
              <a:rPr b="1" dirty="0"/>
              <a:t>Shiny Server</a:t>
            </a:r>
            <a:r>
              <a:rPr sz="1100" dirty="0"/>
              <a:t> </a:t>
            </a:r>
          </a:p>
          <a:p>
            <a:pPr lvl="1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pPr>
            <a:r>
              <a:rPr sz="1100" u="sng" dirty="0">
                <a:hlinkClick r:id="rId29"/>
              </a:rPr>
              <a:t>posit.co/products/open-source/</a:t>
            </a:r>
            <a:r>
              <a:rPr sz="1100" u="sng" dirty="0" err="1">
                <a:hlinkClick r:id="rId29"/>
              </a:rPr>
              <a:t>shinyserver</a:t>
            </a:r>
            <a:r>
              <a:rPr sz="1100" u="sng" dirty="0">
                <a:hlinkClick r:id="rId29"/>
              </a:rPr>
              <a:t>/</a:t>
            </a:r>
          </a:p>
        </p:txBody>
      </p:sp>
      <p:sp>
        <p:nvSpPr>
          <p:cNvPr id="176" name="Share your app in three ways:"/>
          <p:cNvSpPr txBox="1"/>
          <p:nvPr/>
        </p:nvSpPr>
        <p:spPr>
          <a:xfrm>
            <a:off x="306210" y="6657013"/>
            <a:ext cx="2850532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lvl="1" indent="0">
              <a:defRPr b="0"/>
            </a:pPr>
            <a:r>
              <a:rPr lang="es-ES" sz="1100"/>
              <a:t>Comparte tu aplicación de tres maneras:</a:t>
            </a:r>
            <a:endParaRPr sz="1100" dirty="0"/>
          </a:p>
        </p:txBody>
      </p:sp>
      <p:pic>
        <p:nvPicPr>
          <p:cNvPr id="177" name="Publish-Icon.png" descr="Publish-Icon.png"/>
          <p:cNvPicPr>
            <a:picLocks noChangeAspect="1"/>
          </p:cNvPicPr>
          <p:nvPr/>
        </p:nvPicPr>
        <p:blipFill>
          <a:blip r:embed="rId30"/>
          <a:srcRect/>
          <a:stretch>
            <a:fillRect/>
          </a:stretch>
        </p:blipFill>
        <p:spPr>
          <a:xfrm>
            <a:off x="581922" y="7403152"/>
            <a:ext cx="220737" cy="16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ublish-Icon.png" descr="Publish-Icon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81922" y="8035574"/>
            <a:ext cx="220737" cy="161800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Rectángulo redondeado"/>
          <p:cNvSpPr/>
          <p:nvPr/>
        </p:nvSpPr>
        <p:spPr>
          <a:xfrm>
            <a:off x="2599461" y="2189139"/>
            <a:ext cx="1099909" cy="756514"/>
          </a:xfrm>
          <a:prstGeom prst="roundRect">
            <a:avLst>
              <a:gd name="adj" fmla="val 25181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0" name="In ui nest R functions to build an HTML interface"/>
          <p:cNvSpPr txBox="1"/>
          <p:nvPr/>
        </p:nvSpPr>
        <p:spPr>
          <a:xfrm>
            <a:off x="2634470" y="2226557"/>
            <a:ext cx="977147" cy="68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defRPr sz="1100">
                <a:solidFill>
                  <a:srgbClr val="FFFFFF"/>
                </a:solidFill>
              </a:defRPr>
            </a:pPr>
            <a:r>
              <a:rPr lang="es-ES" dirty="0"/>
              <a:t>En </a:t>
            </a:r>
            <a:r>
              <a:rPr lang="es-ES" dirty="0" err="1"/>
              <a:t>ui</a:t>
            </a:r>
            <a:r>
              <a:rPr lang="es-ES" dirty="0"/>
              <a:t> se anidan funciones R para crear una interfaz HTML</a:t>
            </a:r>
            <a:endParaRPr dirty="0"/>
          </a:p>
        </p:txBody>
      </p:sp>
      <p:sp>
        <p:nvSpPr>
          <p:cNvPr id="181" name="Rectángulo redondeado"/>
          <p:cNvSpPr/>
          <p:nvPr/>
        </p:nvSpPr>
        <p:spPr>
          <a:xfrm>
            <a:off x="5792784" y="2358702"/>
            <a:ext cx="2590703" cy="192211"/>
          </a:xfrm>
          <a:prstGeom prst="roundRect">
            <a:avLst>
              <a:gd name="adj" fmla="val 50000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2" name="Add Inputs with *Input() functions"/>
          <p:cNvSpPr txBox="1"/>
          <p:nvPr/>
        </p:nvSpPr>
        <p:spPr>
          <a:xfrm>
            <a:off x="5803063" y="2341017"/>
            <a:ext cx="2580424" cy="237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algn="ctr" defTabSz="543305">
              <a:lnSpc>
                <a:spcPct val="90000"/>
              </a:lnSpc>
              <a:spcBef>
                <a:spcPts val="1100"/>
              </a:spcBef>
              <a:defRPr sz="1023">
                <a:solidFill>
                  <a:srgbClr val="FFFFFF"/>
                </a:solidFill>
              </a:defRPr>
            </a:pPr>
            <a:r>
              <a:rPr lang="es-ES" dirty="0"/>
              <a:t>Agregue entradas con funciones *Input()</a:t>
            </a:r>
            <a:endParaRPr dirty="0"/>
          </a:p>
        </p:txBody>
      </p:sp>
      <p:sp>
        <p:nvSpPr>
          <p:cNvPr id="183" name="Rectángulo redondeado"/>
          <p:cNvSpPr/>
          <p:nvPr/>
        </p:nvSpPr>
        <p:spPr>
          <a:xfrm>
            <a:off x="5840493" y="2694866"/>
            <a:ext cx="2401207" cy="203201"/>
          </a:xfrm>
          <a:prstGeom prst="roundRect">
            <a:avLst>
              <a:gd name="adj" fmla="val 50000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4" name="Add Outputs with *Output() functions"/>
          <p:cNvSpPr txBox="1"/>
          <p:nvPr/>
        </p:nvSpPr>
        <p:spPr>
          <a:xfrm>
            <a:off x="5896517" y="2690786"/>
            <a:ext cx="2289641" cy="207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 fontScale="92500"/>
          </a:bodyPr>
          <a:lstStyle/>
          <a:p>
            <a:pPr algn="ctr" defTabSz="537463">
              <a:lnSpc>
                <a:spcPct val="90000"/>
              </a:lnSpc>
              <a:spcBef>
                <a:spcPts val="1100"/>
              </a:spcBef>
              <a:defRPr sz="1012">
                <a:solidFill>
                  <a:srgbClr val="FFFFFF"/>
                </a:solidFill>
              </a:defRPr>
            </a:pPr>
            <a:r>
              <a:rPr lang="es-ES" dirty="0"/>
              <a:t>Agregue salidas con funciones *Output()</a:t>
            </a:r>
            <a:endParaRPr dirty="0"/>
          </a:p>
        </p:txBody>
      </p:sp>
      <p:sp>
        <p:nvSpPr>
          <p:cNvPr id="185" name="Rectángulo redondeado"/>
          <p:cNvSpPr/>
          <p:nvPr/>
        </p:nvSpPr>
        <p:spPr>
          <a:xfrm>
            <a:off x="4991059" y="2065633"/>
            <a:ext cx="3392428" cy="207281"/>
          </a:xfrm>
          <a:prstGeom prst="roundRect">
            <a:avLst>
              <a:gd name="adj" fmla="val 50000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6" name="Customize the UI with Layout Functions"/>
          <p:cNvSpPr txBox="1"/>
          <p:nvPr/>
        </p:nvSpPr>
        <p:spPr>
          <a:xfrm>
            <a:off x="5045157" y="2061554"/>
            <a:ext cx="3286783" cy="211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 fontScale="92500"/>
          </a:bodyPr>
          <a:lstStyle/>
          <a:p>
            <a:pPr algn="ctr" defTabSz="502412">
              <a:lnSpc>
                <a:spcPct val="90000"/>
              </a:lnSpc>
              <a:spcBef>
                <a:spcPts val="1000"/>
              </a:spcBef>
              <a:defRPr sz="946">
                <a:solidFill>
                  <a:srgbClr val="FFFFFF"/>
                </a:solidFill>
              </a:defRPr>
            </a:pPr>
            <a:r>
              <a:rPr lang="es-ES" dirty="0"/>
              <a:t>Personalizar la interfaz de usuario con funciones de diseño</a:t>
            </a:r>
            <a:endParaRPr dirty="0"/>
          </a:p>
        </p:txBody>
      </p:sp>
      <p:sp>
        <p:nvSpPr>
          <p:cNvPr id="187" name="Rectángulo redondeado"/>
          <p:cNvSpPr/>
          <p:nvPr/>
        </p:nvSpPr>
        <p:spPr>
          <a:xfrm>
            <a:off x="3826397" y="1409841"/>
            <a:ext cx="4862894" cy="389296"/>
          </a:xfrm>
          <a:prstGeom prst="roundRect">
            <a:avLst>
              <a:gd name="adj" fmla="val 48710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8" name="To generate the template, type shinyapp and press Tab in the RStudio IDE  or go to File &gt; New Project &gt; New Directory &gt; Shiny Application"/>
          <p:cNvSpPr txBox="1"/>
          <p:nvPr/>
        </p:nvSpPr>
        <p:spPr>
          <a:xfrm>
            <a:off x="3899171" y="1405439"/>
            <a:ext cx="4720398" cy="39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algn="ctr" defTabSz="560831">
              <a:lnSpc>
                <a:spcPct val="90000"/>
              </a:lnSpc>
              <a:spcBef>
                <a:spcPts val="1100"/>
              </a:spcBef>
              <a:defRPr sz="1056">
                <a:solidFill>
                  <a:srgbClr val="FFFFFF"/>
                </a:solidFill>
              </a:defRPr>
            </a:pPr>
            <a:r>
              <a:rPr lang="es-ES" dirty="0"/>
              <a:t>Para generar la plantilla, escriba </a:t>
            </a:r>
            <a:r>
              <a:rPr lang="es-ES" dirty="0" err="1"/>
              <a:t>shinyapp</a:t>
            </a:r>
            <a:r>
              <a:rPr lang="es-ES" dirty="0"/>
              <a:t> y presione </a:t>
            </a:r>
            <a:r>
              <a:rPr lang="es-ES" dirty="0" err="1"/>
              <a:t>Tab</a:t>
            </a:r>
            <a:r>
              <a:rPr lang="es-ES" dirty="0"/>
              <a:t> en el IDE de RStudio o vaya a</a:t>
            </a:r>
            <a:r>
              <a:rPr dirty="0"/>
              <a:t> File &gt; New Project &gt; New Directory &gt; Shiny Application</a:t>
            </a:r>
          </a:p>
        </p:txBody>
      </p:sp>
      <p:sp>
        <p:nvSpPr>
          <p:cNvPr id="189" name="Triángulo"/>
          <p:cNvSpPr/>
          <p:nvPr/>
        </p:nvSpPr>
        <p:spPr>
          <a:xfrm rot="13919865" flipH="1">
            <a:off x="4907661" y="2137102"/>
            <a:ext cx="112193" cy="263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0" name="Triángulo"/>
          <p:cNvSpPr/>
          <p:nvPr/>
        </p:nvSpPr>
        <p:spPr>
          <a:xfrm rot="15562335" flipH="1">
            <a:off x="5656912" y="2355032"/>
            <a:ext cx="112194" cy="263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1" name="Triángulo"/>
          <p:cNvSpPr/>
          <p:nvPr/>
        </p:nvSpPr>
        <p:spPr>
          <a:xfrm rot="16200000" flipH="1">
            <a:off x="5707761" y="2657802"/>
            <a:ext cx="112193" cy="263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Rectángulo redondeado"/>
          <p:cNvSpPr/>
          <p:nvPr/>
        </p:nvSpPr>
        <p:spPr>
          <a:xfrm>
            <a:off x="6101389" y="3429020"/>
            <a:ext cx="2603666" cy="360451"/>
          </a:xfrm>
          <a:prstGeom prst="roundRect">
            <a:avLst>
              <a:gd name="adj" fmla="val 50000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Wrap code in render*() functions before saving to output"/>
          <p:cNvSpPr txBox="1"/>
          <p:nvPr/>
        </p:nvSpPr>
        <p:spPr>
          <a:xfrm>
            <a:off x="6187198" y="3424940"/>
            <a:ext cx="2480601" cy="351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 fontScale="92500"/>
          </a:bodyPr>
          <a:lstStyle/>
          <a:p>
            <a:pPr algn="ctr" defTabSz="560831">
              <a:lnSpc>
                <a:spcPct val="90000"/>
              </a:lnSpc>
              <a:spcBef>
                <a:spcPts val="1100"/>
              </a:spcBef>
              <a:defRPr sz="1056">
                <a:solidFill>
                  <a:srgbClr val="FFFFFF"/>
                </a:solidFill>
              </a:defRPr>
            </a:pPr>
            <a:r>
              <a:rPr lang="es-ES" dirty="0"/>
              <a:t>Envolver el código en las funciones render*() antes de guardarlo en la salida</a:t>
            </a:r>
            <a:endParaRPr dirty="0"/>
          </a:p>
        </p:txBody>
      </p:sp>
      <p:sp>
        <p:nvSpPr>
          <p:cNvPr id="194" name="Triángulo"/>
          <p:cNvSpPr/>
          <p:nvPr/>
        </p:nvSpPr>
        <p:spPr>
          <a:xfrm rot="17346363" flipH="1">
            <a:off x="5956512" y="3440586"/>
            <a:ext cx="112194" cy="263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Rectángulo redondeado"/>
          <p:cNvSpPr/>
          <p:nvPr/>
        </p:nvSpPr>
        <p:spPr>
          <a:xfrm>
            <a:off x="2599461" y="3269924"/>
            <a:ext cx="1102829" cy="960167"/>
          </a:xfrm>
          <a:prstGeom prst="roundRect">
            <a:avLst>
              <a:gd name="adj" fmla="val 19840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 b="0">
                <a:solidFill>
                  <a:srgbClr val="F3CD88"/>
                </a:solidFill>
              </a:defRPr>
            </a:pPr>
            <a:endParaRPr/>
          </a:p>
        </p:txBody>
      </p:sp>
      <p:sp>
        <p:nvSpPr>
          <p:cNvPr id="196" name="Tell the server how to render outputs and respond to inputs with R"/>
          <p:cNvSpPr txBox="1"/>
          <p:nvPr/>
        </p:nvSpPr>
        <p:spPr>
          <a:xfrm>
            <a:off x="2634470" y="3303861"/>
            <a:ext cx="977147" cy="88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defRPr sz="1100">
                <a:solidFill>
                  <a:srgbClr val="FFFFFF"/>
                </a:solidFill>
              </a:defRPr>
            </a:pPr>
            <a:r>
              <a:rPr lang="es-ES"/>
              <a:t>Indicar al servidor cómo representar las salidas y responder a las entradas con R</a:t>
            </a:r>
            <a:endParaRPr dirty="0"/>
          </a:p>
        </p:txBody>
      </p:sp>
      <p:sp>
        <p:nvSpPr>
          <p:cNvPr id="197" name="Triángulo"/>
          <p:cNvSpPr/>
          <p:nvPr/>
        </p:nvSpPr>
        <p:spPr>
          <a:xfrm rot="4353274" flipH="1">
            <a:off x="3715840" y="3325402"/>
            <a:ext cx="112194" cy="263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Triángulo"/>
          <p:cNvSpPr/>
          <p:nvPr/>
        </p:nvSpPr>
        <p:spPr>
          <a:xfrm rot="4353274" flipH="1">
            <a:off x="3727135" y="2316589"/>
            <a:ext cx="112193" cy="263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9" name="Triángulo"/>
          <p:cNvSpPr/>
          <p:nvPr/>
        </p:nvSpPr>
        <p:spPr>
          <a:xfrm rot="10800000" flipH="1">
            <a:off x="4369818" y="1781011"/>
            <a:ext cx="112194" cy="263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The directory name is the app name…"/>
          <p:cNvSpPr txBox="1"/>
          <p:nvPr/>
        </p:nvSpPr>
        <p:spPr>
          <a:xfrm>
            <a:off x="2115691" y="4696604"/>
            <a:ext cx="4032279" cy="1078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sz="1050" dirty="0"/>
              <a:t>El nombre del directorio es el nombre de la aplicación</a:t>
            </a:r>
            <a:endParaRPr sz="1050" dirty="0"/>
          </a:p>
          <a:p>
            <a:pPr>
              <a:lnSpc>
                <a:spcPct val="80000"/>
              </a:lnSpc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sz="1050" dirty="0"/>
              <a:t>(opcional) se utiliza en el modo de presentación</a:t>
            </a:r>
            <a:endParaRPr sz="1050" dirty="0"/>
          </a:p>
          <a:p>
            <a:pPr>
              <a:lnSpc>
                <a:spcPct val="80000"/>
              </a:lnSpc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sz="1050" dirty="0"/>
              <a:t>(opcional) directorio de archivos . Los archivos R que se obtienen automáticamente, deben llamarse "R</a:t>
            </a:r>
            <a:r>
              <a:rPr sz="1050" dirty="0"/>
              <a:t>"</a:t>
            </a:r>
          </a:p>
          <a:p>
            <a:pPr>
              <a:lnSpc>
                <a:spcPct val="80000"/>
              </a:lnSpc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sz="1050" dirty="0"/>
              <a:t>(opcional) directorio de archivos para compartir con navegadores web (imágenes, CSS, .</a:t>
            </a:r>
            <a:r>
              <a:rPr lang="es-ES" sz="1050" dirty="0" err="1"/>
              <a:t>js</a:t>
            </a:r>
            <a:r>
              <a:rPr lang="es-ES" sz="1050" dirty="0"/>
              <a:t>, etc.), debe llamarse "www"</a:t>
            </a:r>
            <a:endParaRPr sz="1050" dirty="0"/>
          </a:p>
        </p:txBody>
      </p:sp>
      <p:sp>
        <p:nvSpPr>
          <p:cNvPr id="201" name="Rectángulo redondeado"/>
          <p:cNvSpPr/>
          <p:nvPr/>
        </p:nvSpPr>
        <p:spPr>
          <a:xfrm>
            <a:off x="343766" y="4623742"/>
            <a:ext cx="1699818" cy="1146546"/>
          </a:xfrm>
          <a:prstGeom prst="roundRect">
            <a:avLst>
              <a:gd name="adj" fmla="val 3401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2" name="app-name"/>
          <p:cNvSpPr txBox="1"/>
          <p:nvPr/>
        </p:nvSpPr>
        <p:spPr>
          <a:xfrm>
            <a:off x="737730" y="4520531"/>
            <a:ext cx="1148656" cy="339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/>
          <a:lstStyle>
            <a:lvl1pPr algn="ctr">
              <a:spcBef>
                <a:spcPts val="0"/>
              </a:spcBef>
              <a:defRPr b="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app-name</a:t>
            </a:r>
          </a:p>
        </p:txBody>
      </p:sp>
      <p:sp>
        <p:nvSpPr>
          <p:cNvPr id="203" name="Círculo"/>
          <p:cNvSpPr/>
          <p:nvPr/>
        </p:nvSpPr>
        <p:spPr>
          <a:xfrm>
            <a:off x="402702" y="4676527"/>
            <a:ext cx="88901" cy="889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" name="Círculo"/>
          <p:cNvSpPr/>
          <p:nvPr/>
        </p:nvSpPr>
        <p:spPr>
          <a:xfrm>
            <a:off x="522426" y="4676527"/>
            <a:ext cx="88901" cy="889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Círculo"/>
          <p:cNvSpPr/>
          <p:nvPr/>
        </p:nvSpPr>
        <p:spPr>
          <a:xfrm>
            <a:off x="649046" y="4676527"/>
            <a:ext cx="88901" cy="889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" name="Rectángulo redondeado"/>
          <p:cNvSpPr/>
          <p:nvPr/>
        </p:nvSpPr>
        <p:spPr>
          <a:xfrm>
            <a:off x="381866" y="4816656"/>
            <a:ext cx="1623618" cy="920087"/>
          </a:xfrm>
          <a:prstGeom prst="roundRect">
            <a:avLst>
              <a:gd name="adj" fmla="val 3352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app.R"/>
          <p:cNvSpPr txBox="1"/>
          <p:nvPr/>
        </p:nvSpPr>
        <p:spPr>
          <a:xfrm>
            <a:off x="698289" y="4757541"/>
            <a:ext cx="684648" cy="3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/>
          <a:lstStyle>
            <a:lvl1pPr>
              <a:spcBef>
                <a:spcPts val="0"/>
              </a:spcBef>
              <a:defRPr sz="1100">
                <a:solidFill>
                  <a:srgbClr val="007BC2"/>
                </a:solidFill>
              </a:defRPr>
            </a:lvl1pPr>
          </a:lstStyle>
          <a:p>
            <a:r>
              <a:t>app.R</a:t>
            </a:r>
          </a:p>
        </p:txBody>
      </p:sp>
      <p:sp>
        <p:nvSpPr>
          <p:cNvPr id="208" name="README"/>
          <p:cNvSpPr txBox="1"/>
          <p:nvPr/>
        </p:nvSpPr>
        <p:spPr>
          <a:xfrm>
            <a:off x="698289" y="5107136"/>
            <a:ext cx="1265213" cy="3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/>
          <a:lstStyle>
            <a:lvl1pPr>
              <a:spcBef>
                <a:spcPts val="0"/>
              </a:spcBef>
              <a:defRPr sz="1100" b="0">
                <a:solidFill>
                  <a:srgbClr val="007BC2">
                    <a:alpha val="75000"/>
                  </a:srgb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README</a:t>
            </a:r>
          </a:p>
        </p:txBody>
      </p:sp>
      <p:sp>
        <p:nvSpPr>
          <p:cNvPr id="209" name="R/"/>
          <p:cNvSpPr txBox="1"/>
          <p:nvPr/>
        </p:nvSpPr>
        <p:spPr>
          <a:xfrm>
            <a:off x="698289" y="5290941"/>
            <a:ext cx="835993" cy="3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/>
          <a:lstStyle>
            <a:lvl1pPr>
              <a:spcBef>
                <a:spcPts val="0"/>
              </a:spcBef>
              <a:defRPr sz="1100" b="0">
                <a:solidFill>
                  <a:srgbClr val="007BC2">
                    <a:alpha val="75000"/>
                  </a:srgb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R/</a:t>
            </a:r>
          </a:p>
        </p:txBody>
      </p:sp>
      <p:sp>
        <p:nvSpPr>
          <p:cNvPr id="210" name="www/"/>
          <p:cNvSpPr txBox="1"/>
          <p:nvPr/>
        </p:nvSpPr>
        <p:spPr>
          <a:xfrm>
            <a:off x="698289" y="5457422"/>
            <a:ext cx="1266838" cy="3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/>
          <a:lstStyle>
            <a:lvl1pPr>
              <a:spcBef>
                <a:spcPts val="0"/>
              </a:spcBef>
              <a:defRPr sz="1100" b="0">
                <a:solidFill>
                  <a:srgbClr val="007BC2">
                    <a:alpha val="75000"/>
                  </a:srgb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www/</a:t>
            </a:r>
          </a:p>
        </p:txBody>
      </p:sp>
      <p:sp>
        <p:nvSpPr>
          <p:cNvPr id="211" name="DESCRIPTION"/>
          <p:cNvSpPr txBox="1"/>
          <p:nvPr/>
        </p:nvSpPr>
        <p:spPr>
          <a:xfrm>
            <a:off x="698289" y="4942036"/>
            <a:ext cx="1265214" cy="325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/>
          <a:lstStyle>
            <a:lvl1pPr>
              <a:spcBef>
                <a:spcPts val="0"/>
              </a:spcBef>
              <a:defRPr sz="1100" b="0">
                <a:solidFill>
                  <a:srgbClr val="007BC2">
                    <a:alpha val="75000"/>
                  </a:srgb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DESCRIPTION</a:t>
            </a:r>
          </a:p>
        </p:txBody>
      </p:sp>
      <p:sp>
        <p:nvSpPr>
          <p:cNvPr id="212" name="Línea"/>
          <p:cNvSpPr/>
          <p:nvPr/>
        </p:nvSpPr>
        <p:spPr>
          <a:xfrm>
            <a:off x="1760125" y="4725664"/>
            <a:ext cx="391535" cy="51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03" extrusionOk="0">
                <a:moveTo>
                  <a:pt x="21600" y="20603"/>
                </a:moveTo>
                <a:cubicBezTo>
                  <a:pt x="18275" y="13371"/>
                  <a:pt x="14879" y="7973"/>
                  <a:pt x="11441" y="4457"/>
                </a:cubicBezTo>
                <a:cubicBezTo>
                  <a:pt x="7652" y="581"/>
                  <a:pt x="3821" y="-997"/>
                  <a:pt x="0" y="642"/>
                </a:cubicBezTo>
              </a:path>
            </a:pathLst>
          </a:cu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3" name="Línea"/>
          <p:cNvSpPr/>
          <p:nvPr/>
        </p:nvSpPr>
        <p:spPr>
          <a:xfrm>
            <a:off x="1679399" y="5078047"/>
            <a:ext cx="475211" cy="11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28" extrusionOk="0">
                <a:moveTo>
                  <a:pt x="21600" y="0"/>
                </a:moveTo>
                <a:cubicBezTo>
                  <a:pt x="17613" y="10363"/>
                  <a:pt x="13620" y="16861"/>
                  <a:pt x="9624" y="19490"/>
                </a:cubicBezTo>
                <a:cubicBezTo>
                  <a:pt x="6416" y="21600"/>
                  <a:pt x="3208" y="21215"/>
                  <a:pt x="0" y="18334"/>
                </a:cubicBezTo>
              </a:path>
            </a:pathLst>
          </a:cu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4" name="Línea"/>
          <p:cNvSpPr/>
          <p:nvPr/>
        </p:nvSpPr>
        <p:spPr>
          <a:xfrm>
            <a:off x="1341203" y="5077791"/>
            <a:ext cx="813407" cy="198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16" extrusionOk="0">
                <a:moveTo>
                  <a:pt x="21600" y="0"/>
                </a:moveTo>
                <a:cubicBezTo>
                  <a:pt x="18576" y="6825"/>
                  <a:pt x="15349" y="12081"/>
                  <a:pt x="11994" y="15642"/>
                </a:cubicBezTo>
                <a:cubicBezTo>
                  <a:pt x="8084" y="19793"/>
                  <a:pt x="4042" y="21600"/>
                  <a:pt x="0" y="21005"/>
                </a:cubicBezTo>
              </a:path>
            </a:pathLst>
          </a:cu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5" name="Línea"/>
          <p:cNvSpPr/>
          <p:nvPr/>
        </p:nvSpPr>
        <p:spPr>
          <a:xfrm>
            <a:off x="1177979" y="5645313"/>
            <a:ext cx="965244" cy="24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09" extrusionOk="0">
                <a:moveTo>
                  <a:pt x="21600" y="1778"/>
                </a:moveTo>
                <a:cubicBezTo>
                  <a:pt x="18668" y="11772"/>
                  <a:pt x="15726" y="17593"/>
                  <a:pt x="12782" y="19229"/>
                </a:cubicBezTo>
                <a:cubicBezTo>
                  <a:pt x="8514" y="21600"/>
                  <a:pt x="4247" y="15180"/>
                  <a:pt x="0" y="0"/>
                </a:cubicBezTo>
              </a:path>
            </a:pathLst>
          </a:cu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6" name="Save your template as app.R. Keep your app in a directory along with optional extra files."/>
          <p:cNvSpPr txBox="1"/>
          <p:nvPr/>
        </p:nvSpPr>
        <p:spPr>
          <a:xfrm>
            <a:off x="306746" y="3905292"/>
            <a:ext cx="2168526" cy="7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s-ES" sz="1100"/>
              <a:t>Guarde su plantilla como app.R. Mantenga su aplicación en un directorio junto con archivos adicionales opcionales.</a:t>
            </a:r>
            <a:endParaRPr sz="1100" dirty="0"/>
          </a:p>
        </p:txBody>
      </p:sp>
      <p:sp>
        <p:nvSpPr>
          <p:cNvPr id="217" name="Launch apps stored in a directory with runApp(&lt;path to directory&gt;)."/>
          <p:cNvSpPr txBox="1"/>
          <p:nvPr/>
        </p:nvSpPr>
        <p:spPr>
          <a:xfrm>
            <a:off x="306746" y="5811433"/>
            <a:ext cx="5033328" cy="245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>
                <a:solidFill>
                  <a:srgbClr val="000000"/>
                </a:solidFill>
              </a:defRPr>
            </a:pPr>
            <a:r>
              <a:rPr sz="1100" b="0"/>
              <a:t>Launch apps stored in a directory with </a:t>
            </a:r>
            <a:r>
              <a:rPr sz="1100"/>
              <a:t>runApp(</a:t>
            </a:r>
            <a:r>
              <a:rPr sz="1100" b="0"/>
              <a:t>&lt;path to directory&gt;</a:t>
            </a:r>
            <a:r>
              <a:rPr sz="1100"/>
              <a:t>)</a:t>
            </a:r>
            <a:r>
              <a:rPr sz="1100" b="0"/>
              <a:t>.</a:t>
            </a:r>
          </a:p>
        </p:txBody>
      </p:sp>
      <p:sp>
        <p:nvSpPr>
          <p:cNvPr id="218" name="Triángulo"/>
          <p:cNvSpPr/>
          <p:nvPr/>
        </p:nvSpPr>
        <p:spPr>
          <a:xfrm flipH="1">
            <a:off x="5204547" y="3658022"/>
            <a:ext cx="112194" cy="263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" name="Triángulo"/>
          <p:cNvSpPr/>
          <p:nvPr/>
        </p:nvSpPr>
        <p:spPr>
          <a:xfrm flipH="1">
            <a:off x="4369818" y="3591892"/>
            <a:ext cx="112194" cy="263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0" name="Rectángulo redondeado"/>
          <p:cNvSpPr/>
          <p:nvPr/>
        </p:nvSpPr>
        <p:spPr>
          <a:xfrm>
            <a:off x="4275511" y="3815476"/>
            <a:ext cx="2173966" cy="419851"/>
          </a:xfrm>
          <a:prstGeom prst="roundRect">
            <a:avLst>
              <a:gd name="adj" fmla="val 45373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1" name="Refer to UI inputs with input$&lt;id&gt; and outputs with output$&lt;id&gt;"/>
          <p:cNvSpPr txBox="1"/>
          <p:nvPr/>
        </p:nvSpPr>
        <p:spPr>
          <a:xfrm>
            <a:off x="4310520" y="3847180"/>
            <a:ext cx="2081303" cy="357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 fontScale="92500" lnSpcReduction="10000"/>
          </a:bodyPr>
          <a:lstStyle/>
          <a:p>
            <a:pPr algn="ctr" defTabSz="543305">
              <a:lnSpc>
                <a:spcPct val="90000"/>
              </a:lnSpc>
              <a:spcBef>
                <a:spcPts val="1100"/>
              </a:spcBef>
              <a:defRPr sz="1023">
                <a:solidFill>
                  <a:srgbClr val="FFFFFF"/>
                </a:solidFill>
              </a:defRPr>
            </a:pPr>
            <a:r>
              <a:rPr lang="es-ES"/>
              <a:t>Consulte las entradas de la interfaz de usuario con input$&lt;id&gt; y las salidas con output$&lt;id&gt;</a:t>
            </a:r>
            <a:endParaRPr dirty="0"/>
          </a:p>
        </p:txBody>
      </p:sp>
      <p:sp>
        <p:nvSpPr>
          <p:cNvPr id="222" name="Share"/>
          <p:cNvSpPr txBox="1"/>
          <p:nvPr/>
        </p:nvSpPr>
        <p:spPr>
          <a:xfrm>
            <a:off x="306210" y="6263587"/>
            <a:ext cx="1352934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lang="es-ES" sz="2400"/>
              <a:t>Compartir</a:t>
            </a:r>
            <a:endParaRPr sz="2400" dirty="0"/>
          </a:p>
        </p:txBody>
      </p:sp>
      <p:sp>
        <p:nvSpPr>
          <p:cNvPr id="223" name="Línea"/>
          <p:cNvSpPr/>
          <p:nvPr/>
        </p:nvSpPr>
        <p:spPr>
          <a:xfrm>
            <a:off x="306210" y="6213214"/>
            <a:ext cx="3097670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4" name="See annotated examples of Shiny apps by running runExample(&lt;example name&gt;). Run runExample() with no arguments for a list of example names."/>
          <p:cNvSpPr txBox="1"/>
          <p:nvPr/>
        </p:nvSpPr>
        <p:spPr>
          <a:xfrm>
            <a:off x="6366334" y="5009924"/>
            <a:ext cx="3599738" cy="933589"/>
          </a:xfrm>
          <a:prstGeom prst="rect">
            <a:avLst/>
          </a:prstGeom>
          <a:solidFill>
            <a:srgbClr val="FFFFFF"/>
          </a:solidFill>
          <a:ln>
            <a:solidFill>
              <a:srgbClr val="767C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0" tIns="127000" rIns="127000" bIns="127000" anchor="ctr">
            <a:spAutoFit/>
          </a:bodyPr>
          <a:lstStyle/>
          <a:p>
            <a:pPr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s-ES" sz="1100" dirty="0"/>
              <a:t>Para ver ejemplos anotados de aplicaciones </a:t>
            </a:r>
            <a:r>
              <a:rPr lang="es-ES" sz="1100" dirty="0" err="1"/>
              <a:t>Shiny</a:t>
            </a:r>
            <a:r>
              <a:rPr lang="es-ES" sz="1100" dirty="0"/>
              <a:t>, ejecute </a:t>
            </a:r>
            <a:r>
              <a:rPr sz="1100" b="1" dirty="0" err="1"/>
              <a:t>runExample</a:t>
            </a:r>
            <a:r>
              <a:rPr sz="1100" b="1" dirty="0"/>
              <a:t>(</a:t>
            </a:r>
            <a:r>
              <a:rPr sz="1100" dirty="0"/>
              <a:t>&lt;example name&gt;</a:t>
            </a:r>
            <a:r>
              <a:rPr sz="1100" b="1" dirty="0"/>
              <a:t>)</a:t>
            </a:r>
            <a:r>
              <a:rPr sz="1100" dirty="0"/>
              <a:t>.</a:t>
            </a:r>
            <a:r>
              <a:rPr sz="1100" b="1" dirty="0"/>
              <a:t> </a:t>
            </a:r>
            <a:r>
              <a:rPr lang="es-ES" sz="1100" dirty="0"/>
              <a:t>Ejecute</a:t>
            </a:r>
            <a:r>
              <a:rPr sz="1100" dirty="0"/>
              <a:t> </a:t>
            </a:r>
            <a:r>
              <a:rPr sz="1100" b="1" dirty="0" err="1"/>
              <a:t>runExample</a:t>
            </a:r>
            <a:r>
              <a:rPr sz="1100" b="1" dirty="0"/>
              <a:t>()</a:t>
            </a:r>
            <a:r>
              <a:rPr sz="1100" dirty="0"/>
              <a:t> </a:t>
            </a:r>
            <a:r>
              <a:rPr lang="es-ES" sz="1100" dirty="0"/>
              <a:t>sin argumentos para una lista de nombres de ejemplo</a:t>
            </a:r>
            <a:r>
              <a:rPr sz="1100" dirty="0"/>
              <a:t>.</a:t>
            </a:r>
          </a:p>
        </p:txBody>
      </p:sp>
      <p:pic>
        <p:nvPicPr>
          <p:cNvPr id="225" name="pasted-image.tiff" descr="pasted-image.tiff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737600" y="1879600"/>
            <a:ext cx="1363101" cy="2705100"/>
          </a:xfrm>
          <a:prstGeom prst="rect">
            <a:avLst/>
          </a:prstGeom>
          <a:ln>
            <a:solidFill>
              <a:srgbClr val="000000"/>
            </a:solidFill>
            <a:miter lim="400000"/>
          </a:ln>
        </p:spPr>
      </p:pic>
      <p:sp>
        <p:nvSpPr>
          <p:cNvPr id="226" name="Línea"/>
          <p:cNvSpPr/>
          <p:nvPr/>
        </p:nvSpPr>
        <p:spPr>
          <a:xfrm>
            <a:off x="945973" y="5324392"/>
            <a:ext cx="1174752" cy="137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4" extrusionOk="0">
                <a:moveTo>
                  <a:pt x="21600" y="0"/>
                </a:moveTo>
                <a:cubicBezTo>
                  <a:pt x="18059" y="7275"/>
                  <a:pt x="14468" y="12721"/>
                  <a:pt x="10849" y="16309"/>
                </a:cubicBezTo>
                <a:cubicBezTo>
                  <a:pt x="7248" y="19878"/>
                  <a:pt x="3625" y="21600"/>
                  <a:pt x="0" y="21467"/>
                </a:cubicBezTo>
              </a:path>
            </a:pathLst>
          </a:cu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7" name="Triángulo"/>
          <p:cNvSpPr/>
          <p:nvPr/>
        </p:nvSpPr>
        <p:spPr>
          <a:xfrm rot="19319696" flipH="1">
            <a:off x="5887612" y="4491028"/>
            <a:ext cx="112194" cy="263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F9B02D"/>
                </a:solidFill>
              </a:defRPr>
            </a:pPr>
            <a:endParaRPr/>
          </a:p>
        </p:txBody>
      </p:sp>
      <p:sp>
        <p:nvSpPr>
          <p:cNvPr id="228" name="Rectángulo redondeado"/>
          <p:cNvSpPr/>
          <p:nvPr/>
        </p:nvSpPr>
        <p:spPr>
          <a:xfrm>
            <a:off x="5917535" y="4669749"/>
            <a:ext cx="4194740" cy="394763"/>
          </a:xfrm>
          <a:prstGeom prst="roundRect">
            <a:avLst>
              <a:gd name="adj" fmla="val 50000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 b="0">
                <a:solidFill>
                  <a:srgbClr val="F9B02D"/>
                </a:solidFill>
              </a:defRPr>
            </a:pPr>
            <a:endParaRPr/>
          </a:p>
        </p:txBody>
      </p:sp>
      <p:sp>
        <p:nvSpPr>
          <p:cNvPr id="229" name="Call shinyApp() to combine ui and server into an interactive app!"/>
          <p:cNvSpPr txBox="1"/>
          <p:nvPr/>
        </p:nvSpPr>
        <p:spPr>
          <a:xfrm>
            <a:off x="6008659" y="4630284"/>
            <a:ext cx="4012492" cy="447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algn="ctr" defTabSz="543305">
              <a:lnSpc>
                <a:spcPct val="90000"/>
              </a:lnSpc>
              <a:spcBef>
                <a:spcPts val="1100"/>
              </a:spcBef>
              <a:defRPr sz="1023">
                <a:solidFill>
                  <a:srgbClr val="FFFFFF"/>
                </a:solidFill>
              </a:defRPr>
            </a:pPr>
            <a:r>
              <a:rPr lang="es-ES"/>
              <a:t>¡Llama a shinyApp() para combinar la interfaz de usuario y el servidor en una aplicación interactiva!</a:t>
            </a:r>
            <a:endParaRPr dirty="0"/>
          </a:p>
        </p:txBody>
      </p:sp>
      <p:sp>
        <p:nvSpPr>
          <p:cNvPr id="230" name="Triángulo"/>
          <p:cNvSpPr/>
          <p:nvPr/>
        </p:nvSpPr>
        <p:spPr>
          <a:xfrm flipH="1">
            <a:off x="9447961" y="4459316"/>
            <a:ext cx="112193" cy="241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F9B02D"/>
                </a:solidFill>
              </a:defRPr>
            </a:pPr>
            <a:endParaRPr/>
          </a:p>
        </p:txBody>
      </p:sp>
      <p:sp>
        <p:nvSpPr>
          <p:cNvPr id="231" name="These are the core output types. See htmlwidgets.org for many more options."/>
          <p:cNvSpPr txBox="1"/>
          <p:nvPr/>
        </p:nvSpPr>
        <p:spPr>
          <a:xfrm>
            <a:off x="3719691" y="10088667"/>
            <a:ext cx="6219766" cy="173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r>
              <a:rPr lang="es-ES" dirty="0"/>
              <a:t>Estos son los tipos de salida principales</a:t>
            </a:r>
            <a:r>
              <a:rPr dirty="0"/>
              <a:t>. </a:t>
            </a:r>
            <a:r>
              <a:rPr lang="es-ES" dirty="0"/>
              <a:t>Consulte</a:t>
            </a:r>
            <a:r>
              <a:rPr dirty="0"/>
              <a:t> </a:t>
            </a:r>
            <a:r>
              <a:rPr b="1" u="sng" dirty="0">
                <a:hlinkClick r:id="rId32"/>
              </a:rPr>
              <a:t>htmlwidgets.org</a:t>
            </a:r>
            <a:r>
              <a:rPr b="1" dirty="0"/>
              <a:t> </a:t>
            </a:r>
            <a:r>
              <a:rPr lang="es-ES" dirty="0"/>
              <a:t>para más opciones</a:t>
            </a:r>
            <a:r>
              <a:rPr dirty="0"/>
              <a:t>.</a:t>
            </a:r>
          </a:p>
        </p:txBody>
      </p:sp>
      <p:sp>
        <p:nvSpPr>
          <p:cNvPr id="232" name="Flecha"/>
          <p:cNvSpPr/>
          <p:nvPr/>
        </p:nvSpPr>
        <p:spPr>
          <a:xfrm>
            <a:off x="8509743" y="3020879"/>
            <a:ext cx="287203" cy="276333"/>
          </a:xfrm>
          <a:prstGeom prst="rightArrow">
            <a:avLst>
              <a:gd name="adj1" fmla="val 54581"/>
              <a:gd name="adj2" fmla="val 60580"/>
            </a:avLst>
          </a:prstGeom>
          <a:solidFill>
            <a:srgbClr val="404040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6" name="Agrupar"/>
          <p:cNvGrpSpPr/>
          <p:nvPr/>
        </p:nvGrpSpPr>
        <p:grpSpPr>
          <a:xfrm>
            <a:off x="318026" y="2401094"/>
            <a:ext cx="2038010" cy="602198"/>
            <a:chOff x="0" y="0"/>
            <a:chExt cx="2038009" cy="602196"/>
          </a:xfrm>
        </p:grpSpPr>
        <p:pic>
          <p:nvPicPr>
            <p:cNvPr id="233" name="Screen Shot 2015-05-18 at 6.40.05 PM.png" descr="Screen Shot 2015-05-18 at 6.40.05 PM.png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0" y="0"/>
              <a:ext cx="884238" cy="6021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4" name="Flecha doble"/>
            <p:cNvSpPr/>
            <p:nvPr/>
          </p:nvSpPr>
          <p:spPr>
            <a:xfrm>
              <a:off x="880415" y="176677"/>
              <a:ext cx="367337" cy="248842"/>
            </a:xfrm>
            <a:prstGeom prst="leftRightArrow">
              <a:avLst>
                <a:gd name="adj1" fmla="val 46270"/>
                <a:gd name="adj2" fmla="val 53920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235" name="pasted-image.tiff" descr="pasted-image.tiff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255598" y="40435"/>
              <a:ext cx="782412" cy="52838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37" name="posit-full-color.png" descr="posit-full-color.png"/>
          <p:cNvPicPr>
            <a:picLocks noChangeAspect="1"/>
          </p:cNvPicPr>
          <p:nvPr/>
        </p:nvPicPr>
        <p:blipFill>
          <a:blip r:embed="rId35"/>
          <a:srcRect/>
          <a:stretch>
            <a:fillRect/>
          </a:stretch>
        </p:blipFill>
        <p:spPr>
          <a:xfrm>
            <a:off x="382542" y="10050579"/>
            <a:ext cx="1719068" cy="544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shiny.png" descr="shiny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2306300" y="203200"/>
            <a:ext cx="1371601" cy="158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folder.png" descr="folder.png"/>
          <p:cNvPicPr>
            <a:picLocks noChangeAspect="1"/>
          </p:cNvPicPr>
          <p:nvPr/>
        </p:nvPicPr>
        <p:blipFill>
          <a:blip r:embed="rId37">
            <a:alphaModFix amt="75152"/>
          </a:blip>
          <a:stretch>
            <a:fillRect/>
          </a:stretch>
        </p:blipFill>
        <p:spPr>
          <a:xfrm>
            <a:off x="505704" y="5407000"/>
            <a:ext cx="115389" cy="115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file.png" descr="file.png"/>
          <p:cNvPicPr>
            <a:picLocks noChangeAspect="1"/>
          </p:cNvPicPr>
          <p:nvPr/>
        </p:nvPicPr>
        <p:blipFill>
          <a:blip r:embed="rId38">
            <a:alphaModFix amt="75000"/>
          </a:blip>
          <a:srcRect/>
          <a:stretch>
            <a:fillRect/>
          </a:stretch>
        </p:blipFill>
        <p:spPr>
          <a:xfrm>
            <a:off x="520128" y="5226106"/>
            <a:ext cx="86541" cy="115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folder.png" descr="folder.png"/>
          <p:cNvPicPr>
            <a:picLocks noChangeAspect="1"/>
          </p:cNvPicPr>
          <p:nvPr/>
        </p:nvPicPr>
        <p:blipFill>
          <a:blip r:embed="rId37">
            <a:alphaModFix amt="75152"/>
          </a:blip>
          <a:stretch>
            <a:fillRect/>
          </a:stretch>
        </p:blipFill>
        <p:spPr>
          <a:xfrm>
            <a:off x="505704" y="5577042"/>
            <a:ext cx="115389" cy="115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file.png" descr="file.png"/>
          <p:cNvPicPr>
            <a:picLocks noChangeAspect="1"/>
          </p:cNvPicPr>
          <p:nvPr/>
        </p:nvPicPr>
        <p:blipFill>
          <a:blip r:embed="rId38">
            <a:alphaModFix amt="75000"/>
          </a:blip>
          <a:srcRect/>
          <a:stretch>
            <a:fillRect/>
          </a:stretch>
        </p:blipFill>
        <p:spPr>
          <a:xfrm>
            <a:off x="520128" y="5044174"/>
            <a:ext cx="86541" cy="115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file.png" descr="file.png"/>
          <p:cNvPicPr>
            <a:picLocks noChangeAspect="1"/>
          </p:cNvPicPr>
          <p:nvPr/>
        </p:nvPicPr>
        <p:blipFill>
          <a:blip r:embed="rId38"/>
          <a:srcRect/>
          <a:stretch>
            <a:fillRect/>
          </a:stretch>
        </p:blipFill>
        <p:spPr>
          <a:xfrm>
            <a:off x="520128" y="4875016"/>
            <a:ext cx="86541" cy="11538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708D77-4102-0839-2310-D0D8AF44272A}"/>
              </a:ext>
            </a:extLst>
          </p:cNvPr>
          <p:cNvSpPr txBox="1"/>
          <p:nvPr/>
        </p:nvSpPr>
        <p:spPr>
          <a:xfrm>
            <a:off x="4991059" y="6182570"/>
            <a:ext cx="5025718" cy="4744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1100" b="0" dirty="0">
                <a:solidFill>
                  <a:srgbClr val="007BC2"/>
                </a:solidFill>
              </a:rPr>
              <a:t>render*()  y *Output() estas funciones trabajan juntas para añadir  salidas de R a </a:t>
            </a:r>
            <a:r>
              <a:rPr lang="es-ES" sz="1100" b="0" dirty="0" err="1">
                <a:solidFill>
                  <a:srgbClr val="007BC2"/>
                </a:solidFill>
              </a:rPr>
              <a:t>laUI</a:t>
            </a:r>
            <a:r>
              <a:rPr lang="es-ES" sz="1100" b="0" dirty="0">
                <a:solidFill>
                  <a:srgbClr val="007BC2"/>
                </a:solidFill>
              </a:rPr>
              <a:t>.</a:t>
            </a:r>
            <a:endParaRPr kumimoji="0" lang="es-ES" sz="1100" b="0" i="0" u="none" strike="noStrike" cap="none" spc="0" normalizeH="0" baseline="0" dirty="0">
              <a:ln>
                <a:noFill/>
              </a:ln>
              <a:solidFill>
                <a:srgbClr val="007BC2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Agrupar"/>
          <p:cNvGrpSpPr/>
          <p:nvPr/>
        </p:nvGrpSpPr>
        <p:grpSpPr>
          <a:xfrm>
            <a:off x="8383487" y="-1013161"/>
            <a:ext cx="6157893" cy="3553962"/>
            <a:chOff x="0" y="51032"/>
            <a:chExt cx="6157891" cy="3553961"/>
          </a:xfrm>
        </p:grpSpPr>
        <p:grpSp>
          <p:nvGrpSpPr>
            <p:cNvPr id="260" name="Agrupar"/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245" name="Triángulo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007BC2"/>
              </a:solidFill>
              <a:ln w="3175" cap="flat">
                <a:solidFill>
                  <a:srgbClr val="007BC2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6" name="Círculo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7" name="Círculo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rgbClr val="62AED9">
                  <a:alpha val="5045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8" name="Triángulo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62AED9"/>
              </a:solidFill>
              <a:ln w="6350" cap="flat">
                <a:solidFill>
                  <a:srgbClr val="82B3E6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9" name="Triángulo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007BC2"/>
              </a:solidFill>
              <a:ln w="6350" cap="flat">
                <a:solidFill>
                  <a:srgbClr val="437FC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0" name="Círculo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007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1" name="Círculo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2" name="Triángulo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007BC2"/>
              </a:solidFill>
              <a:ln w="6350" cap="flat">
                <a:solidFill>
                  <a:srgbClr val="437FC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3" name="Círculo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4" name="Triángulo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62AED9"/>
              </a:solidFill>
              <a:ln w="6350" cap="flat">
                <a:solidFill>
                  <a:srgbClr val="82B3E6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5" name="Círculo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007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6" name="Triángulo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007BC2"/>
              </a:solidFill>
              <a:ln w="6350" cap="flat">
                <a:solidFill>
                  <a:srgbClr val="437FC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7" name="Círculo"/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8" name="Triángulo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62AED9"/>
              </a:solidFill>
              <a:ln w="6350" cap="flat">
                <a:solidFill>
                  <a:srgbClr val="82B3E6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9" name="Círculo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007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261" name="Rectángulo"/>
            <p:cNvSpPr/>
            <p:nvPr/>
          </p:nvSpPr>
          <p:spPr>
            <a:xfrm>
              <a:off x="0" y="1038072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63" name="Reactivity"/>
          <p:cNvSpPr txBox="1"/>
          <p:nvPr/>
        </p:nvSpPr>
        <p:spPr>
          <a:xfrm>
            <a:off x="308088" y="456811"/>
            <a:ext cx="1611018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lang="es-ES" sz="2400"/>
              <a:t>Reactividad</a:t>
            </a:r>
            <a:endParaRPr sz="2400" dirty="0"/>
          </a:p>
        </p:txBody>
      </p:sp>
      <p:sp>
        <p:nvSpPr>
          <p:cNvPr id="264" name="Línea"/>
          <p:cNvSpPr/>
          <p:nvPr/>
        </p:nvSpPr>
        <p:spPr>
          <a:xfrm>
            <a:off x="308088" y="412458"/>
            <a:ext cx="6525878" cy="1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5" name="Línea"/>
          <p:cNvSpPr/>
          <p:nvPr/>
        </p:nvSpPr>
        <p:spPr>
          <a:xfrm>
            <a:off x="7114857" y="412458"/>
            <a:ext cx="3138538" cy="1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6" name="Línea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7" name="Reactive values work together with reactive functions. Call a reactive value from within the arguments of one of these functions to avoid the error Operation not allowed without an active reactive context."/>
          <p:cNvSpPr txBox="1"/>
          <p:nvPr/>
        </p:nvSpPr>
        <p:spPr>
          <a:xfrm>
            <a:off x="308088" y="742879"/>
            <a:ext cx="6438964" cy="454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dirty="0"/>
              <a:t>Los valores reactivos funcionan junto con las funciones reactivas. Llame a un valor reactivo desde dentro de los argumentos de una de estas funciones para evitar el error</a:t>
            </a:r>
            <a:r>
              <a:rPr dirty="0"/>
              <a:t> </a:t>
            </a:r>
            <a:r>
              <a:rPr sz="900" b="1" dirty="0">
                <a:solidFill>
                  <a:schemeClr val="accent4">
                    <a:satOff val="1488"/>
                    <a:lumOff val="-7242"/>
                  </a:schemeClr>
                </a:solidFill>
              </a:rPr>
              <a:t>Operation not allowed without an active reactive context.</a:t>
            </a:r>
          </a:p>
        </p:txBody>
      </p:sp>
      <p:grpSp>
        <p:nvGrpSpPr>
          <p:cNvPr id="273" name="Agrupar"/>
          <p:cNvGrpSpPr/>
          <p:nvPr/>
        </p:nvGrpSpPr>
        <p:grpSpPr>
          <a:xfrm>
            <a:off x="3646240" y="3879959"/>
            <a:ext cx="3247304" cy="1773794"/>
            <a:chOff x="0" y="2918"/>
            <a:chExt cx="3247303" cy="1773792"/>
          </a:xfrm>
        </p:grpSpPr>
        <p:sp>
          <p:nvSpPr>
            <p:cNvPr id="268" name="ui &lt;- fluidPage(…"/>
            <p:cNvSpPr/>
            <p:nvPr/>
          </p:nvSpPr>
          <p:spPr>
            <a:xfrm>
              <a:off x="21787" y="225593"/>
              <a:ext cx="1513929" cy="1551117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ui &lt;- fluidPage(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 textInput("a","","A"),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 textOutput("b")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endParaRPr/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server &lt;- function(input,output){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chemeClr val="accent1">
                      <a:hueOff val="-206347"/>
                      <a:satOff val="69104"/>
                      <a:lumOff val="-8949"/>
                    </a:schemeClr>
                  </a:solidFill>
                </a:defRPr>
              </a:pPr>
              <a:r>
                <a:t> </a:t>
              </a:r>
              <a:r>
                <a:rPr b="1"/>
                <a:t>output$b</a:t>
              </a:r>
              <a:r>
                <a:t> &lt;-  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A6AAA9"/>
                  </a:solidFill>
                </a:defRPr>
              </a:pPr>
              <a:r>
                <a:t>  </a:t>
              </a:r>
              <a:r>
                <a:rPr b="1">
                  <a:solidFill>
                    <a:srgbClr val="000000"/>
                  </a:solidFill>
                </a:rPr>
                <a:t>renderText({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000000"/>
                  </a:solidFill>
                </a:defRPr>
              </a:pPr>
              <a:r>
                <a:t>   input$a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A6AAA9"/>
                  </a:solidFill>
                </a:defRPr>
              </a:pPr>
              <a:r>
                <a:t>  </a:t>
              </a:r>
              <a:r>
                <a:rPr b="1">
                  <a:solidFill>
                    <a:srgbClr val="000000"/>
                  </a:solidFill>
                </a:rPr>
                <a:t>})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}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endParaRPr/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shinyApp(ui, server)</a:t>
              </a:r>
            </a:p>
          </p:txBody>
        </p:sp>
        <p:grpSp>
          <p:nvGrpSpPr>
            <p:cNvPr id="271" name="Agrupar"/>
            <p:cNvGrpSpPr/>
            <p:nvPr/>
          </p:nvGrpSpPr>
          <p:grpSpPr>
            <a:xfrm>
              <a:off x="1568572" y="220830"/>
              <a:ext cx="1678731" cy="1551946"/>
              <a:chOff x="0" y="0"/>
              <a:chExt cx="1678729" cy="1551945"/>
            </a:xfrm>
          </p:grpSpPr>
          <p:sp>
            <p:nvSpPr>
              <p:cNvPr id="269" name="render*() functions"/>
              <p:cNvSpPr txBox="1"/>
              <p:nvPr/>
            </p:nvSpPr>
            <p:spPr>
              <a:xfrm>
                <a:off x="0" y="0"/>
                <a:ext cx="1523454" cy="2318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normAutofit/>
              </a:bodyPr>
              <a:lstStyle>
                <a:lvl1pPr>
                  <a:lnSpc>
                    <a:spcPct val="80000"/>
                  </a:lnSpc>
                  <a:spcBef>
                    <a:spcPts val="100"/>
                  </a:spcBef>
                  <a:defRPr>
                    <a:solidFill>
                      <a:srgbClr val="000000"/>
                    </a:solidFill>
                  </a:defRPr>
                </a:lvl1pPr>
              </a:lstStyle>
              <a:p>
                <a:pPr>
                  <a:defRPr b="0"/>
                </a:pPr>
                <a:r>
                  <a:rPr b="1"/>
                  <a:t>render*() functions</a:t>
                </a:r>
              </a:p>
            </p:txBody>
          </p:sp>
          <p:sp>
            <p:nvSpPr>
              <p:cNvPr id="270" name="Builds an object to display. Will rerun code in body to rebuild the object whenever a reactive value in the code changes.…"/>
              <p:cNvSpPr txBox="1"/>
              <p:nvPr/>
            </p:nvSpPr>
            <p:spPr>
              <a:xfrm>
                <a:off x="0" y="146003"/>
                <a:ext cx="1678729" cy="14059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4570" tIns="54570" rIns="54570" bIns="54570" numCol="1" anchor="ctr">
                <a:spAutoFit/>
              </a:bodyPr>
              <a:lstStyle/>
              <a:p>
                <a:pPr>
                  <a:lnSpc>
                    <a:spcPct val="80000"/>
                  </a:lnSpc>
                  <a:spcBef>
                    <a:spcPts val="9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100" b="0">
                    <a:solidFill>
                      <a:srgbClr val="007BC2"/>
                    </a:solidFill>
                  </a:defRPr>
                </a:pPr>
                <a:r>
                  <a:rPr lang="es-ES" dirty="0"/>
                  <a:t>Crea un objeto para mostrarlo. Volverá a ejecutar el código en el cuerpo para reconstruir el objeto cada vez que cambie un valor reactivo en el código.</a:t>
                </a:r>
                <a:r>
                  <a:rPr dirty="0"/>
                  <a:t> </a:t>
                </a:r>
                <a:endParaRPr lang="en-US" dirty="0"/>
              </a:p>
              <a:p>
                <a:pPr>
                  <a:lnSpc>
                    <a:spcPct val="80000"/>
                  </a:lnSpc>
                  <a:spcBef>
                    <a:spcPts val="6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100" b="0">
                    <a:solidFill>
                      <a:srgbClr val="007BC2"/>
                    </a:solidFill>
                  </a:defRPr>
                </a:pPr>
                <a:r>
                  <a:rPr lang="es-ES" dirty="0"/>
                  <a:t>Guarde los resultados en</a:t>
                </a:r>
                <a:r>
                  <a:rPr dirty="0"/>
                  <a:t> </a:t>
                </a:r>
                <a:endParaRPr lang="es-ES" dirty="0"/>
              </a:p>
              <a:p>
                <a:pPr>
                  <a:lnSpc>
                    <a:spcPct val="80000"/>
                  </a:lnSpc>
                  <a:spcBef>
                    <a:spcPts val="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100">
                    <a:solidFill>
                      <a:srgbClr val="007BC2"/>
                    </a:solidFill>
                  </a:defRPr>
                </a:pPr>
                <a:r>
                  <a:rPr lang="es-ES" dirty="0"/>
                  <a:t>output$&lt;</a:t>
                </a:r>
                <a:r>
                  <a:rPr lang="es-ES" dirty="0" err="1"/>
                  <a:t>outputId</a:t>
                </a:r>
                <a:r>
                  <a:rPr lang="es-ES" dirty="0"/>
                  <a:t>&gt;</a:t>
                </a:r>
                <a:r>
                  <a:rPr lang="es-ES" b="0" dirty="0"/>
                  <a:t>.</a:t>
                </a:r>
              </a:p>
            </p:txBody>
          </p:sp>
        </p:grpSp>
        <p:sp>
          <p:nvSpPr>
            <p:cNvPr id="272" name="RENDER REACTIVE OUTPUT"/>
            <p:cNvSpPr txBox="1"/>
            <p:nvPr/>
          </p:nvSpPr>
          <p:spPr>
            <a:xfrm>
              <a:off x="0" y="2918"/>
              <a:ext cx="2450991" cy="184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1" indent="0">
                <a:defRPr>
                  <a:solidFill>
                    <a:srgbClr val="007BC2"/>
                  </a:solidFill>
                </a:defRPr>
              </a:pPr>
              <a:r>
                <a:rPr lang="es-ES"/>
                <a:t>RENDERIZAR SALIDA REACTIVA</a:t>
              </a:r>
              <a:endParaRPr dirty="0"/>
            </a:p>
          </p:txBody>
        </p:sp>
      </p:grpSp>
      <p:sp>
        <p:nvSpPr>
          <p:cNvPr id="274" name="UI - An app’s UI is an HTML document."/>
          <p:cNvSpPr txBox="1"/>
          <p:nvPr/>
        </p:nvSpPr>
        <p:spPr>
          <a:xfrm>
            <a:off x="7114857" y="471325"/>
            <a:ext cx="307777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sz="2400" dirty="0"/>
              <a:t>UI</a:t>
            </a:r>
            <a:endParaRPr sz="1100" dirty="0"/>
          </a:p>
        </p:txBody>
      </p:sp>
      <p:sp>
        <p:nvSpPr>
          <p:cNvPr id="275" name="Layouts"/>
          <p:cNvSpPr txBox="1"/>
          <p:nvPr/>
        </p:nvSpPr>
        <p:spPr>
          <a:xfrm>
            <a:off x="10426949" y="496725"/>
            <a:ext cx="1114088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lang="es-ES" sz="2400"/>
              <a:t>Diseños</a:t>
            </a:r>
            <a:endParaRPr sz="2400" dirty="0"/>
          </a:p>
        </p:txBody>
      </p:sp>
      <p:sp>
        <p:nvSpPr>
          <p:cNvPr id="276" name="Línea"/>
          <p:cNvSpPr/>
          <p:nvPr/>
        </p:nvSpPr>
        <p:spPr>
          <a:xfrm>
            <a:off x="10449915" y="412229"/>
            <a:ext cx="1666584" cy="1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7" name="Add static HTML elements with tags, a list of functions that parallel common HTML tags, e.g. tags$a(). Unnamed arguments will be passed into the tag; named arguments will become tag attributes."/>
          <p:cNvSpPr txBox="1"/>
          <p:nvPr/>
        </p:nvSpPr>
        <p:spPr>
          <a:xfrm>
            <a:off x="7608863" y="2376561"/>
            <a:ext cx="2624430" cy="1003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>
            <a:normAutofit fontScale="92500" lnSpcReduction="10000"/>
          </a:bodyPr>
          <a:lstStyle/>
          <a:p>
            <a:pPr defTabSz="560831">
              <a:lnSpc>
                <a:spcPct val="90000"/>
              </a:lnSpc>
              <a:spcBef>
                <a:spcPts val="1100"/>
              </a:spcBef>
              <a:defRPr sz="1056" b="0">
                <a:solidFill>
                  <a:srgbClr val="000000"/>
                </a:solidFill>
              </a:defRPr>
            </a:pPr>
            <a:r>
              <a:rPr lang="es-ES" dirty="0"/>
              <a:t>Agregue elementos HTML estáticos con etiquetas, una lista de funciones paralelas a las etiquetas HTML comunes, por ejemplo, </a:t>
            </a:r>
            <a:r>
              <a:rPr lang="es-ES" dirty="0" err="1"/>
              <a:t>tags$a</a:t>
            </a:r>
            <a:r>
              <a:rPr lang="es-ES" dirty="0"/>
              <a:t>(). Los argumentos sin nombre se pasarán a la etiqueta; Los argumentos con nombre se convertirán en atributos de etiqueta.</a:t>
            </a:r>
            <a:endParaRPr dirty="0"/>
          </a:p>
        </p:txBody>
      </p:sp>
      <p:sp>
        <p:nvSpPr>
          <p:cNvPr id="278" name="Use Shiny’s functions to assemble this HTML with R."/>
          <p:cNvSpPr txBox="1"/>
          <p:nvPr/>
        </p:nvSpPr>
        <p:spPr>
          <a:xfrm>
            <a:off x="7114857" y="746362"/>
            <a:ext cx="3243472" cy="290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lvl1pPr>
          </a:lstStyle>
          <a:p>
            <a:r>
              <a:rPr lang="es-ES" sz="1050" dirty="0"/>
              <a:t>Usa las funciones de </a:t>
            </a:r>
            <a:r>
              <a:rPr lang="es-ES" sz="1050" dirty="0" err="1"/>
              <a:t>Shiny</a:t>
            </a:r>
            <a:r>
              <a:rPr lang="es-ES" sz="1050" dirty="0"/>
              <a:t> para ensamblar este HTML con R.</a:t>
            </a:r>
            <a:endParaRPr sz="1050" dirty="0"/>
          </a:p>
        </p:txBody>
      </p:sp>
      <p:sp>
        <p:nvSpPr>
          <p:cNvPr id="279" name="fluidPage(…"/>
          <p:cNvSpPr/>
          <p:nvPr/>
        </p:nvSpPr>
        <p:spPr>
          <a:xfrm>
            <a:off x="7119619" y="1047748"/>
            <a:ext cx="3147028" cy="13414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/>
          <a:lstStyle/>
          <a:p>
            <a:pPr>
              <a:spcBef>
                <a:spcPts val="0"/>
              </a:spcBef>
              <a:defRPr sz="800">
                <a:solidFill>
                  <a:srgbClr val="007BC2"/>
                </a:solidFill>
              </a:defRPr>
            </a:pPr>
            <a:r>
              <a:rPr dirty="0" err="1"/>
              <a:t>fluidPage</a:t>
            </a:r>
            <a:r>
              <a:rPr dirty="0"/>
              <a:t>(</a:t>
            </a:r>
          </a:p>
          <a:p>
            <a:pPr>
              <a:spcBef>
                <a:spcPts val="0"/>
              </a:spcBef>
              <a:defRPr sz="800">
                <a:solidFill>
                  <a:srgbClr val="007BC2"/>
                </a:solidFill>
              </a:defRPr>
            </a:pPr>
            <a:r>
              <a:rPr dirty="0"/>
              <a:t>  </a:t>
            </a:r>
            <a:r>
              <a:rPr dirty="0" err="1"/>
              <a:t>textInput</a:t>
            </a:r>
            <a:r>
              <a:rPr dirty="0"/>
              <a:t>("a","")</a:t>
            </a:r>
          </a:p>
          <a:p>
            <a:pPr>
              <a:spcBef>
                <a:spcPts val="0"/>
              </a:spcBef>
              <a:defRPr sz="800">
                <a:solidFill>
                  <a:srgbClr val="007BC2"/>
                </a:solidFill>
              </a:defRPr>
            </a:pPr>
            <a:r>
              <a:rPr dirty="0"/>
              <a:t>)</a:t>
            </a:r>
          </a:p>
          <a:p>
            <a:pPr>
              <a:spcBef>
                <a:spcPts val="0"/>
              </a:spcBef>
              <a:defRPr sz="800" b="0">
                <a:solidFill>
                  <a:srgbClr val="000000"/>
                </a:solidFill>
              </a:defRPr>
            </a:pPr>
            <a:r>
              <a:rPr dirty="0"/>
              <a:t>## &lt;div class="container-fluid"&gt;</a:t>
            </a:r>
          </a:p>
          <a:p>
            <a:pPr>
              <a:spcBef>
                <a:spcPts val="0"/>
              </a:spcBef>
              <a:defRPr sz="800" b="0">
                <a:solidFill>
                  <a:srgbClr val="000000"/>
                </a:solidFill>
              </a:defRPr>
            </a:pPr>
            <a:r>
              <a:rPr dirty="0"/>
              <a:t>##  &lt;div class="</a:t>
            </a:r>
            <a:r>
              <a:rPr sz="780" dirty="0"/>
              <a:t>form-group shiny-input-container</a:t>
            </a:r>
            <a:r>
              <a:rPr dirty="0"/>
              <a:t>"&gt;</a:t>
            </a:r>
          </a:p>
          <a:p>
            <a:pPr>
              <a:spcBef>
                <a:spcPts val="0"/>
              </a:spcBef>
              <a:defRPr sz="800" b="0">
                <a:solidFill>
                  <a:srgbClr val="000000"/>
                </a:solidFill>
              </a:defRPr>
            </a:pPr>
            <a:r>
              <a:rPr dirty="0"/>
              <a:t>##     &lt;label for="a"&gt;&lt;/label&gt;</a:t>
            </a:r>
          </a:p>
          <a:p>
            <a:pPr>
              <a:spcBef>
                <a:spcPts val="0"/>
              </a:spcBef>
              <a:defRPr sz="800" b="0">
                <a:solidFill>
                  <a:srgbClr val="000000"/>
                </a:solidFill>
              </a:defRPr>
            </a:pPr>
            <a:r>
              <a:rPr dirty="0"/>
              <a:t>##     &lt;input id="a" type="text" </a:t>
            </a:r>
          </a:p>
          <a:p>
            <a:pPr>
              <a:spcBef>
                <a:spcPts val="0"/>
              </a:spcBef>
              <a:defRPr sz="800" b="0">
                <a:solidFill>
                  <a:srgbClr val="000000"/>
                </a:solidFill>
              </a:defRPr>
            </a:pPr>
            <a:r>
              <a:rPr dirty="0"/>
              <a:t>##        class="form-control" value=""/&gt;</a:t>
            </a:r>
          </a:p>
          <a:p>
            <a:pPr>
              <a:spcBef>
                <a:spcPts val="0"/>
              </a:spcBef>
              <a:defRPr sz="800" b="0">
                <a:solidFill>
                  <a:srgbClr val="000000"/>
                </a:solidFill>
              </a:defRPr>
            </a:pPr>
            <a:r>
              <a:rPr dirty="0"/>
              <a:t>##   &lt;/div&gt;</a:t>
            </a:r>
          </a:p>
          <a:p>
            <a:pPr>
              <a:spcBef>
                <a:spcPts val="0"/>
              </a:spcBef>
              <a:defRPr sz="800" b="0">
                <a:solidFill>
                  <a:srgbClr val="000000"/>
                </a:solidFill>
              </a:defRPr>
            </a:pPr>
            <a:r>
              <a:rPr dirty="0"/>
              <a:t>## &lt;/div&gt; </a:t>
            </a:r>
          </a:p>
        </p:txBody>
      </p:sp>
      <p:sp>
        <p:nvSpPr>
          <p:cNvPr id="280" name="Línea"/>
          <p:cNvSpPr/>
          <p:nvPr/>
        </p:nvSpPr>
        <p:spPr>
          <a:xfrm>
            <a:off x="8463971" y="1167318"/>
            <a:ext cx="1080307" cy="337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5" extrusionOk="0">
                <a:moveTo>
                  <a:pt x="0" y="0"/>
                </a:moveTo>
                <a:cubicBezTo>
                  <a:pt x="3119" y="-5"/>
                  <a:pt x="6237" y="132"/>
                  <a:pt x="9354" y="412"/>
                </a:cubicBezTo>
                <a:cubicBezTo>
                  <a:pt x="12588" y="701"/>
                  <a:pt x="15960" y="1312"/>
                  <a:pt x="18576" y="7484"/>
                </a:cubicBezTo>
                <a:cubicBezTo>
                  <a:pt x="20051" y="10965"/>
                  <a:pt x="21117" y="15937"/>
                  <a:pt x="21600" y="21595"/>
                </a:cubicBezTo>
              </a:path>
            </a:pathLst>
          </a:custGeom>
          <a:ln w="12700">
            <a:solidFill>
              <a:srgbClr val="53585F"/>
            </a:solidFill>
            <a:miter lim="400000"/>
            <a:tailEnd type="triangle"/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1" name="Returns…"/>
          <p:cNvSpPr txBox="1"/>
          <p:nvPr/>
        </p:nvSpPr>
        <p:spPr>
          <a:xfrm>
            <a:off x="9468995" y="1051623"/>
            <a:ext cx="545005" cy="3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53585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Returns 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53585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HTML</a:t>
            </a:r>
          </a:p>
        </p:txBody>
      </p:sp>
      <p:sp>
        <p:nvSpPr>
          <p:cNvPr id="282" name="The most common tags have wrapper functions. You do not need to prefix their names with tags$"/>
          <p:cNvSpPr txBox="1"/>
          <p:nvPr/>
        </p:nvSpPr>
        <p:spPr>
          <a:xfrm>
            <a:off x="7114857" y="3644354"/>
            <a:ext cx="3112735" cy="40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dirty="0"/>
              <a:t>Las etiquetas más comunes tienen funciones contenedoras. No es necesario anteponer el prefijo a sus nombres</a:t>
            </a:r>
            <a:r>
              <a:rPr dirty="0"/>
              <a:t> </a:t>
            </a:r>
            <a:r>
              <a:rPr b="1" dirty="0"/>
              <a:t>tags$</a:t>
            </a:r>
          </a:p>
        </p:txBody>
      </p:sp>
      <p:sp>
        <p:nvSpPr>
          <p:cNvPr id="283" name="To include a CSS file, use includeCSS(), or…"/>
          <p:cNvSpPr txBox="1"/>
          <p:nvPr/>
        </p:nvSpPr>
        <p:spPr>
          <a:xfrm>
            <a:off x="7583463" y="5568983"/>
            <a:ext cx="2703745" cy="653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sz="1000" dirty="0"/>
              <a:t>Para incluir un archivo CSS, use</a:t>
            </a:r>
            <a:r>
              <a:rPr sz="1000" dirty="0"/>
              <a:t> </a:t>
            </a:r>
            <a:r>
              <a:rPr sz="1000" b="1" dirty="0" err="1"/>
              <a:t>includeCSS</a:t>
            </a:r>
            <a:r>
              <a:rPr sz="1000" b="1" dirty="0"/>
              <a:t>()</a:t>
            </a:r>
            <a:r>
              <a:rPr sz="1000" dirty="0"/>
              <a:t>, o</a:t>
            </a:r>
          </a:p>
          <a:p>
            <a:pPr marL="139700" indent="-139700">
              <a:lnSpc>
                <a:spcPct val="80000"/>
              </a:lnSpc>
              <a:spcBef>
                <a:spcPts val="10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rPr lang="es-ES" sz="1000" dirty="0"/>
              <a:t>Coloque el archivo en el subdirectorio</a:t>
            </a:r>
            <a:r>
              <a:rPr sz="1000" dirty="0"/>
              <a:t> </a:t>
            </a:r>
            <a:r>
              <a:rPr sz="1000" b="1" dirty="0"/>
              <a:t>www</a:t>
            </a:r>
            <a:endParaRPr sz="1000" dirty="0"/>
          </a:p>
          <a:p>
            <a:pPr marL="139700" indent="-139700">
              <a:lnSpc>
                <a:spcPct val="80000"/>
              </a:lnSpc>
              <a:spcBef>
                <a:spcPts val="30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rPr lang="es-ES" sz="1000" dirty="0"/>
              <a:t>Enlace a él con</a:t>
            </a:r>
            <a:r>
              <a:rPr sz="1000" dirty="0"/>
              <a:t>: </a:t>
            </a:r>
          </a:p>
        </p:txBody>
      </p:sp>
      <p:sp>
        <p:nvSpPr>
          <p:cNvPr id="284" name="To include JavaScript, use includeScript() or…"/>
          <p:cNvSpPr txBox="1"/>
          <p:nvPr/>
        </p:nvSpPr>
        <p:spPr>
          <a:xfrm>
            <a:off x="7608863" y="6631304"/>
            <a:ext cx="2841052" cy="541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1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sz="1000" dirty="0"/>
              <a:t>Para incluir JavaScript, use</a:t>
            </a:r>
            <a:r>
              <a:rPr lang="en-US" sz="1000" dirty="0"/>
              <a:t> </a:t>
            </a:r>
            <a:r>
              <a:rPr sz="1000" b="1" dirty="0" err="1"/>
              <a:t>includeScript</a:t>
            </a:r>
            <a:r>
              <a:rPr sz="1000" b="1" dirty="0"/>
              <a:t>()</a:t>
            </a:r>
            <a:r>
              <a:rPr sz="1000" dirty="0"/>
              <a:t> o</a:t>
            </a:r>
          </a:p>
          <a:p>
            <a:pPr marL="177800" indent="-139700">
              <a:lnSpc>
                <a:spcPct val="80000"/>
              </a:lnSpc>
              <a:spcBef>
                <a:spcPts val="10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rPr lang="es-ES" sz="1000" dirty="0"/>
              <a:t>Coloque el archivo en el subdirectorio</a:t>
            </a:r>
            <a:r>
              <a:rPr sz="1000" dirty="0"/>
              <a:t> </a:t>
            </a:r>
            <a:r>
              <a:rPr sz="1000" b="1" dirty="0"/>
              <a:t>www</a:t>
            </a:r>
            <a:r>
              <a:rPr sz="1000" dirty="0"/>
              <a:t> </a:t>
            </a:r>
          </a:p>
          <a:p>
            <a:pPr marL="177800" indent="-139700">
              <a:lnSpc>
                <a:spcPct val="80000"/>
              </a:lnSpc>
              <a:spcBef>
                <a:spcPts val="30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rPr lang="es-ES" sz="1000" dirty="0"/>
              <a:t>Enlace a él con</a:t>
            </a:r>
            <a:r>
              <a:rPr sz="1000" dirty="0"/>
              <a:t>: </a:t>
            </a:r>
          </a:p>
        </p:txBody>
      </p:sp>
      <p:sp>
        <p:nvSpPr>
          <p:cNvPr id="285" name="tags$head(tags$link(rel = &quot;stylesheet&quot;,…"/>
          <p:cNvSpPr txBox="1"/>
          <p:nvPr/>
        </p:nvSpPr>
        <p:spPr>
          <a:xfrm>
            <a:off x="7067199" y="6170932"/>
            <a:ext cx="3295157" cy="3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50" b="0">
                <a:solidFill>
                  <a:srgbClr val="000000"/>
                </a:solidFill>
              </a:defRPr>
            </a:pPr>
            <a:r>
              <a:t>tags$head(tags$link(rel = "stylesheet", </a:t>
            </a:r>
          </a:p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50" b="0">
                <a:solidFill>
                  <a:srgbClr val="000000"/>
                </a:solidFill>
              </a:defRPr>
            </a:pPr>
            <a:r>
              <a:t>  type = "text/css", href = "</a:t>
            </a:r>
            <a:r>
              <a:rPr b="1"/>
              <a:t>&lt;file name&gt;</a:t>
            </a:r>
            <a:r>
              <a:t>"))</a:t>
            </a:r>
          </a:p>
        </p:txBody>
      </p:sp>
      <p:sp>
        <p:nvSpPr>
          <p:cNvPr id="286" name="tags$head(tags$script(src = &quot;&lt;file name&gt;&quot;))"/>
          <p:cNvSpPr txBox="1"/>
          <p:nvPr/>
        </p:nvSpPr>
        <p:spPr>
          <a:xfrm>
            <a:off x="7067199" y="7200597"/>
            <a:ext cx="3295157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50" b="0">
                <a:solidFill>
                  <a:srgbClr val="000000"/>
                </a:solidFill>
              </a:defRPr>
            </a:lvl1pPr>
          </a:lstStyle>
          <a:p>
            <a:r>
              <a:t>tags$head(tags$script(src = "&lt;file name&gt;"))</a:t>
            </a:r>
          </a:p>
        </p:txBody>
      </p:sp>
      <p:sp>
        <p:nvSpPr>
          <p:cNvPr id="287" name="To include an image:…"/>
          <p:cNvSpPr txBox="1"/>
          <p:nvPr/>
        </p:nvSpPr>
        <p:spPr>
          <a:xfrm>
            <a:off x="7697763" y="7461299"/>
            <a:ext cx="2742944" cy="560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1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dirty="0"/>
              <a:t>Para incluir una imagen</a:t>
            </a:r>
            <a:r>
              <a:rPr dirty="0"/>
              <a:t>:</a:t>
            </a:r>
          </a:p>
          <a:p>
            <a:pPr marL="177800" indent="-139700">
              <a:lnSpc>
                <a:spcPct val="80000"/>
              </a:lnSpc>
              <a:spcBef>
                <a:spcPts val="10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rPr lang="es-ES" dirty="0" err="1"/>
              <a:t>Coloquela</a:t>
            </a:r>
            <a:r>
              <a:rPr lang="es-ES" dirty="0"/>
              <a:t> en el subdirectorio</a:t>
            </a:r>
            <a:r>
              <a:rPr dirty="0"/>
              <a:t> </a:t>
            </a:r>
            <a:r>
              <a:rPr b="1" dirty="0"/>
              <a:t>www</a:t>
            </a:r>
            <a:endParaRPr dirty="0"/>
          </a:p>
          <a:p>
            <a:pPr marL="177800" indent="-139700">
              <a:lnSpc>
                <a:spcPct val="80000"/>
              </a:lnSpc>
              <a:spcBef>
                <a:spcPts val="30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rPr lang="es-ES" dirty="0" err="1"/>
              <a:t>Enlacelal</a:t>
            </a:r>
            <a:r>
              <a:rPr lang="es-ES" dirty="0"/>
              <a:t> con</a:t>
            </a:r>
            <a:r>
              <a:rPr dirty="0"/>
              <a:t>  </a:t>
            </a:r>
            <a:r>
              <a:rPr sz="950" dirty="0" err="1"/>
              <a:t>img</a:t>
            </a:r>
            <a:r>
              <a:rPr sz="950" dirty="0"/>
              <a:t>(</a:t>
            </a:r>
            <a:r>
              <a:rPr sz="950" dirty="0" err="1"/>
              <a:t>src</a:t>
            </a:r>
            <a:r>
              <a:rPr sz="950" dirty="0"/>
              <a:t>="&lt;file name&gt;")</a:t>
            </a:r>
          </a:p>
        </p:txBody>
      </p:sp>
      <p:sp>
        <p:nvSpPr>
          <p:cNvPr id="288" name="page_sidebar() A sidebar page…"/>
          <p:cNvSpPr txBox="1"/>
          <p:nvPr/>
        </p:nvSpPr>
        <p:spPr>
          <a:xfrm>
            <a:off x="10426949" y="1872513"/>
            <a:ext cx="3392843" cy="67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lnSpc>
                <a:spcPct val="90000"/>
              </a:lnSpc>
              <a:defRPr sz="1100" b="0">
                <a:solidFill>
                  <a:srgbClr val="53585F"/>
                </a:solidFill>
              </a:defRPr>
            </a:pPr>
            <a:r>
              <a:rPr sz="1050" b="1" dirty="0" err="1">
                <a:solidFill>
                  <a:srgbClr val="000000"/>
                </a:solidFill>
              </a:rPr>
              <a:t>page_sidebar</a:t>
            </a:r>
            <a:r>
              <a:rPr sz="1050" b="1" dirty="0">
                <a:solidFill>
                  <a:srgbClr val="000000"/>
                </a:solidFill>
              </a:rPr>
              <a:t>()</a:t>
            </a:r>
            <a:r>
              <a:rPr sz="1050" dirty="0">
                <a:solidFill>
                  <a:srgbClr val="000000"/>
                </a:solidFill>
              </a:rPr>
              <a:t> </a:t>
            </a:r>
            <a:r>
              <a:rPr lang="es-ES" sz="1050" dirty="0">
                <a:solidFill>
                  <a:srgbClr val="000000"/>
                </a:solidFill>
              </a:rPr>
              <a:t>Una página de la barra lateral</a:t>
            </a:r>
            <a:endParaRPr sz="105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defRPr sz="1100" b="0">
                <a:solidFill>
                  <a:srgbClr val="53585F"/>
                </a:solidFill>
              </a:defRPr>
            </a:pPr>
            <a:r>
              <a:rPr sz="1050" b="1" dirty="0" err="1">
                <a:solidFill>
                  <a:srgbClr val="000000"/>
                </a:solidFill>
              </a:rPr>
              <a:t>page_navbar</a:t>
            </a:r>
            <a:r>
              <a:rPr sz="1050" b="1" dirty="0">
                <a:solidFill>
                  <a:srgbClr val="000000"/>
                </a:solidFill>
              </a:rPr>
              <a:t>() </a:t>
            </a:r>
            <a:r>
              <a:rPr lang="es-ES" sz="1050" dirty="0">
                <a:solidFill>
                  <a:srgbClr val="000000"/>
                </a:solidFill>
              </a:rPr>
              <a:t>Aplicación de varias páginas con una barra de navegación superior</a:t>
            </a:r>
            <a:endParaRPr sz="105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defRPr sz="1100" b="0">
                <a:solidFill>
                  <a:srgbClr val="53585F"/>
                </a:solidFill>
              </a:defRPr>
            </a:pPr>
            <a:r>
              <a:rPr sz="1050" b="1" dirty="0" err="1">
                <a:solidFill>
                  <a:srgbClr val="000000"/>
                </a:solidFill>
              </a:rPr>
              <a:t>page_fillable</a:t>
            </a:r>
            <a:r>
              <a:rPr sz="1050" b="1" dirty="0">
                <a:solidFill>
                  <a:srgbClr val="000000"/>
                </a:solidFill>
              </a:rPr>
              <a:t>() </a:t>
            </a:r>
            <a:r>
              <a:rPr lang="es-ES" sz="1050" dirty="0">
                <a:solidFill>
                  <a:srgbClr val="000000"/>
                </a:solidFill>
              </a:rPr>
              <a:t>Un diseño de página que rellena la pantalla</a:t>
            </a:r>
            <a:endParaRPr sz="1050" dirty="0">
              <a:solidFill>
                <a:srgbClr val="000000"/>
              </a:solidFill>
            </a:endParaRPr>
          </a:p>
        </p:txBody>
      </p:sp>
      <p:pic>
        <p:nvPicPr>
          <p:cNvPr id="289" name="pasted-image.png" descr="pasted-image.png"/>
          <p:cNvPicPr>
            <a:picLocks noChangeAspect="1"/>
          </p:cNvPicPr>
          <p:nvPr/>
        </p:nvPicPr>
        <p:blipFill>
          <a:blip r:embed="rId2"/>
          <a:srcRect r="54302"/>
          <a:stretch>
            <a:fillRect/>
          </a:stretch>
        </p:blipFill>
        <p:spPr>
          <a:xfrm>
            <a:off x="7081166" y="2470196"/>
            <a:ext cx="478187" cy="639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asted-image.png" descr="pasted-image.png"/>
          <p:cNvPicPr>
            <a:picLocks noChangeAspect="1"/>
          </p:cNvPicPr>
          <p:nvPr/>
        </p:nvPicPr>
        <p:blipFill>
          <a:blip r:embed="rId2"/>
          <a:srcRect l="53401"/>
          <a:stretch>
            <a:fillRect/>
          </a:stretch>
        </p:blipFill>
        <p:spPr>
          <a:xfrm>
            <a:off x="7135639" y="5532774"/>
            <a:ext cx="487609" cy="639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asted-image.png" descr="pasted-image.png"/>
          <p:cNvPicPr>
            <a:picLocks noChangeAspect="1"/>
          </p:cNvPicPr>
          <p:nvPr/>
        </p:nvPicPr>
        <p:blipFill>
          <a:blip r:embed="rId3"/>
          <a:srcRect l="33707" r="33707" b="24546"/>
          <a:stretch>
            <a:fillRect/>
          </a:stretch>
        </p:blipFill>
        <p:spPr>
          <a:xfrm>
            <a:off x="7122333" y="6532899"/>
            <a:ext cx="475992" cy="6458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4" name="Agrupar"/>
          <p:cNvGrpSpPr/>
          <p:nvPr/>
        </p:nvGrpSpPr>
        <p:grpSpPr>
          <a:xfrm>
            <a:off x="6984377" y="7412289"/>
            <a:ext cx="788277" cy="637226"/>
            <a:chOff x="-137955" y="-16666"/>
            <a:chExt cx="788276" cy="637225"/>
          </a:xfrm>
        </p:grpSpPr>
        <p:pic>
          <p:nvPicPr>
            <p:cNvPr id="292" name="RStudio-Logo-Black-Letters.png" descr="RStudio-Logo-Black-Letters.png"/>
            <p:cNvPicPr>
              <a:picLocks noChangeAspect="1"/>
            </p:cNvPicPr>
            <p:nvPr/>
          </p:nvPicPr>
          <p:blipFill>
            <a:blip r:embed="rId4"/>
            <a:srcRect r="63329"/>
            <a:stretch>
              <a:fillRect/>
            </a:stretch>
          </p:blipFill>
          <p:spPr>
            <a:xfrm>
              <a:off x="62121" y="247189"/>
              <a:ext cx="390081" cy="373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3" name="IMAGES"/>
            <p:cNvSpPr txBox="1"/>
            <p:nvPr/>
          </p:nvSpPr>
          <p:spPr>
            <a:xfrm>
              <a:off x="-137955" y="-16666"/>
              <a:ext cx="788276" cy="2948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 algn="ctr">
                <a:spcBef>
                  <a:spcPts val="0"/>
                </a:spcBef>
                <a:defRPr b="0">
                  <a:solidFill>
                    <a:srgbClr val="000000"/>
                  </a:solidFill>
                  <a:latin typeface="헤드라인A 일반체"/>
                  <a:ea typeface="헤드라인A 일반체"/>
                  <a:cs typeface="헤드라인A 일반체"/>
                  <a:sym typeface="헤드라인A 일반체"/>
                </a:defRPr>
              </a:lvl1pPr>
            </a:lstStyle>
            <a:p>
              <a:r>
                <a:rPr lang="es-ES"/>
                <a:t>IMÁGENES</a:t>
              </a:r>
              <a:endParaRPr dirty="0"/>
            </a:p>
          </p:txBody>
        </p:sp>
      </p:grpSp>
      <p:grpSp>
        <p:nvGrpSpPr>
          <p:cNvPr id="298" name="Agrupar"/>
          <p:cNvGrpSpPr/>
          <p:nvPr/>
        </p:nvGrpSpPr>
        <p:grpSpPr>
          <a:xfrm>
            <a:off x="7298918" y="4071239"/>
            <a:ext cx="2788756" cy="1366895"/>
            <a:chOff x="0" y="0"/>
            <a:chExt cx="2788755" cy="1366893"/>
          </a:xfrm>
        </p:grpSpPr>
        <p:sp>
          <p:nvSpPr>
            <p:cNvPr id="295" name="ui &lt;- fluidPage(…"/>
            <p:cNvSpPr/>
            <p:nvPr/>
          </p:nvSpPr>
          <p:spPr>
            <a:xfrm>
              <a:off x="0" y="0"/>
              <a:ext cx="1650358" cy="1362262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/>
            <a:p>
              <a:pPr>
                <a:spcBef>
                  <a:spcPts val="0"/>
                </a:spcBef>
                <a:defRPr sz="800">
                  <a:solidFill>
                    <a:srgbClr val="797979"/>
                  </a:solidFill>
                </a:defRPr>
              </a:pPr>
              <a:r>
                <a:t>ui &lt;- fluidPage(</a:t>
              </a:r>
            </a:p>
            <a:p>
              <a:pPr>
                <a:spcBef>
                  <a:spcPts val="0"/>
                </a:spcBef>
                <a:defRPr sz="800">
                  <a:solidFill>
                    <a:srgbClr val="002452"/>
                  </a:solidFill>
                </a:defRPr>
              </a:pPr>
              <a:r>
                <a:t>  h1("Header 1")</a:t>
              </a:r>
              <a:r>
                <a:rPr>
                  <a:solidFill>
                    <a:srgbClr val="797979"/>
                  </a:solidFill>
                </a:rPr>
                <a:t>,</a:t>
              </a:r>
              <a:r>
                <a:t> </a:t>
              </a:r>
            </a:p>
            <a:p>
              <a:pPr>
                <a:spcBef>
                  <a:spcPts val="0"/>
                </a:spcBef>
                <a:defRPr sz="800">
                  <a:solidFill>
                    <a:schemeClr val="accent1">
                      <a:hueOff val="-158953"/>
                      <a:satOff val="43350"/>
                      <a:lumOff val="-16494"/>
                    </a:schemeClr>
                  </a:solidFill>
                </a:defRPr>
              </a:pPr>
              <a:r>
                <a:t>  </a:t>
              </a:r>
              <a:r>
                <a:rPr>
                  <a:solidFill>
                    <a:schemeClr val="accent1">
                      <a:hueOff val="-206347"/>
                      <a:satOff val="69104"/>
                      <a:lumOff val="-8949"/>
                    </a:schemeClr>
                  </a:solidFill>
                </a:rPr>
                <a:t>hr()</a:t>
              </a:r>
              <a:r>
                <a:rPr>
                  <a:solidFill>
                    <a:srgbClr val="797979"/>
                  </a:solidFill>
                </a:rPr>
                <a:t>,</a:t>
              </a:r>
            </a:p>
            <a:p>
              <a:pPr>
                <a:spcBef>
                  <a:spcPts val="0"/>
                </a:spcBef>
                <a:defRPr sz="800">
                  <a:solidFill>
                    <a:srgbClr val="002452"/>
                  </a:solidFill>
                </a:defRPr>
              </a:pPr>
              <a:r>
                <a:t>  </a:t>
              </a:r>
              <a:r>
                <a:rPr>
                  <a:solidFill>
                    <a:schemeClr val="accent1">
                      <a:hueOff val="-180877"/>
                      <a:satOff val="65749"/>
                      <a:lumOff val="17664"/>
                    </a:schemeClr>
                  </a:solidFill>
                </a:rPr>
                <a:t>br()</a:t>
              </a:r>
              <a:r>
                <a:rPr>
                  <a:solidFill>
                    <a:srgbClr val="797979"/>
                  </a:solidFill>
                </a:rPr>
                <a:t>,</a:t>
              </a:r>
              <a:endParaRPr>
                <a:solidFill>
                  <a:srgbClr val="A6AAA9"/>
                </a:solidFill>
              </a:endParaRPr>
            </a:p>
            <a:p>
              <a:pPr>
                <a:spcBef>
                  <a:spcPts val="0"/>
                </a:spcBef>
                <a:defRPr sz="800">
                  <a:solidFill>
                    <a:srgbClr val="002452"/>
                  </a:solidFill>
                </a:defRPr>
              </a:pPr>
              <a:r>
                <a:t>  </a:t>
              </a:r>
              <a:r>
                <a:rPr>
                  <a:solidFill>
                    <a:srgbClr val="797979"/>
                  </a:solidFill>
                </a:rPr>
                <a:t>p(</a:t>
              </a:r>
              <a:r>
                <a:t>strong("bold")</a:t>
              </a:r>
              <a:r>
                <a:rPr>
                  <a:solidFill>
                    <a:srgbClr val="797979"/>
                  </a:solidFill>
                </a:rPr>
                <a:t>),</a:t>
              </a:r>
            </a:p>
            <a:p>
              <a:pPr>
                <a:spcBef>
                  <a:spcPts val="0"/>
                </a:spcBef>
                <a:defRPr sz="800">
                  <a:solidFill>
                    <a:schemeClr val="accent1">
                      <a:hueOff val="-158953"/>
                      <a:satOff val="43350"/>
                      <a:lumOff val="-16494"/>
                    </a:schemeClr>
                  </a:solidFill>
                </a:defRPr>
              </a:pPr>
              <a:r>
                <a:t>  </a:t>
              </a:r>
              <a:r>
                <a:rPr>
                  <a:solidFill>
                    <a:srgbClr val="797979"/>
                  </a:solidFill>
                </a:rPr>
                <a:t>p(</a:t>
              </a:r>
              <a:r>
                <a:t>em("italic")</a:t>
              </a:r>
              <a:r>
                <a:rPr>
                  <a:solidFill>
                    <a:srgbClr val="797979"/>
                  </a:solidFill>
                </a:rPr>
                <a:t>),</a:t>
              </a:r>
            </a:p>
            <a:p>
              <a:pPr>
                <a:spcBef>
                  <a:spcPts val="0"/>
                </a:spcBef>
                <a:defRPr sz="800">
                  <a:solidFill>
                    <a:schemeClr val="accent1">
                      <a:hueOff val="-206347"/>
                      <a:satOff val="69104"/>
                      <a:lumOff val="-8949"/>
                    </a:schemeClr>
                  </a:solidFill>
                </a:defRPr>
              </a:pPr>
              <a:r>
                <a:t>  </a:t>
              </a:r>
              <a:r>
                <a:rPr>
                  <a:solidFill>
                    <a:srgbClr val="797979"/>
                  </a:solidFill>
                </a:rPr>
                <a:t>p(</a:t>
              </a:r>
              <a:r>
                <a:t>code("code")</a:t>
              </a:r>
              <a:r>
                <a:rPr>
                  <a:solidFill>
                    <a:srgbClr val="797979"/>
                  </a:solidFill>
                </a:rPr>
                <a:t>),</a:t>
              </a:r>
            </a:p>
            <a:p>
              <a:pPr>
                <a:spcBef>
                  <a:spcPts val="0"/>
                </a:spcBef>
                <a:defRPr sz="800">
                  <a:solidFill>
                    <a:schemeClr val="accent1">
                      <a:hueOff val="-180877"/>
                      <a:satOff val="65749"/>
                      <a:lumOff val="17664"/>
                    </a:schemeClr>
                  </a:solidFill>
                </a:defRPr>
              </a:pPr>
              <a:r>
                <a:t>  a(href="", "link"),</a:t>
              </a:r>
            </a:p>
            <a:p>
              <a:pPr>
                <a:spcBef>
                  <a:spcPts val="0"/>
                </a:spcBef>
                <a:defRPr sz="800">
                  <a:solidFill>
                    <a:schemeClr val="accent1">
                      <a:hueOff val="-180877"/>
                      <a:satOff val="65749"/>
                      <a:lumOff val="17664"/>
                    </a:schemeClr>
                  </a:solidFill>
                </a:defRPr>
              </a:pPr>
              <a:r>
                <a:t>  </a:t>
              </a:r>
              <a:r>
                <a:rPr>
                  <a:solidFill>
                    <a:srgbClr val="002452"/>
                  </a:solidFill>
                </a:rPr>
                <a:t>HTML("&lt;p&gt;Raw html&lt;/p&gt;")</a:t>
              </a:r>
            </a:p>
            <a:p>
              <a:pPr>
                <a:spcBef>
                  <a:spcPts val="0"/>
                </a:spcBef>
                <a:defRPr sz="800">
                  <a:solidFill>
                    <a:srgbClr val="A6AAA9"/>
                  </a:solidFill>
                </a:defRPr>
              </a:pPr>
              <a:r>
                <a:t>)</a:t>
              </a:r>
            </a:p>
          </p:txBody>
        </p:sp>
        <p:pic>
          <p:nvPicPr>
            <p:cNvPr id="296" name="Screen Shot 2015-06-10 at 9.31.46 AM.png" descr="Screen Shot 2015-06-10 at 9.31.46 AM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0259" y="10982"/>
              <a:ext cx="998497" cy="1355912"/>
            </a:xfrm>
            <a:prstGeom prst="rect">
              <a:avLst/>
            </a:prstGeom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297" name="Flecha"/>
            <p:cNvSpPr/>
            <p:nvPr/>
          </p:nvSpPr>
          <p:spPr>
            <a:xfrm>
              <a:off x="1350903" y="291241"/>
              <a:ext cx="511018" cy="276333"/>
            </a:xfrm>
            <a:prstGeom prst="rightArrow">
              <a:avLst>
                <a:gd name="adj1" fmla="val 54581"/>
                <a:gd name="adj2" fmla="val 60580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99" name="Línea"/>
          <p:cNvSpPr/>
          <p:nvPr/>
        </p:nvSpPr>
        <p:spPr>
          <a:xfrm>
            <a:off x="7113747" y="8184858"/>
            <a:ext cx="6538578" cy="1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0" name="Themes"/>
          <p:cNvSpPr txBox="1"/>
          <p:nvPr/>
        </p:nvSpPr>
        <p:spPr>
          <a:xfrm>
            <a:off x="7114857" y="8201997"/>
            <a:ext cx="940963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lang="es-ES" sz="2400"/>
              <a:t>Temas</a:t>
            </a:r>
            <a:endParaRPr sz="2400" dirty="0"/>
          </a:p>
        </p:txBody>
      </p:sp>
      <p:sp>
        <p:nvSpPr>
          <p:cNvPr id="301" name="Use the bslib package to add existing themes to your Shiny app ui, or make your own."/>
          <p:cNvSpPr txBox="1"/>
          <p:nvPr/>
        </p:nvSpPr>
        <p:spPr>
          <a:xfrm>
            <a:off x="7114857" y="8493353"/>
            <a:ext cx="312563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lang="es-ES" dirty="0"/>
              <a:t>Use el paquete </a:t>
            </a:r>
            <a:r>
              <a:rPr lang="es-ES" dirty="0" err="1"/>
              <a:t>bslib</a:t>
            </a:r>
            <a:r>
              <a:rPr lang="es-ES" dirty="0"/>
              <a:t> para agregar temas existentes a la interfaz de usuario de su aplicación </a:t>
            </a:r>
            <a:r>
              <a:rPr lang="es-ES" dirty="0" err="1"/>
              <a:t>Shiny</a:t>
            </a:r>
            <a:r>
              <a:rPr lang="es-ES" dirty="0"/>
              <a:t> o cree los suyos propios.</a:t>
            </a:r>
            <a:endParaRPr dirty="0"/>
          </a:p>
        </p:txBody>
      </p:sp>
      <p:sp>
        <p:nvSpPr>
          <p:cNvPr id="302" name="library(bslib)…"/>
          <p:cNvSpPr/>
          <p:nvPr/>
        </p:nvSpPr>
        <p:spPr>
          <a:xfrm>
            <a:off x="7185526" y="8944447"/>
            <a:ext cx="1722808" cy="98861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/>
          <a:lstStyle/>
          <a:p>
            <a:pPr>
              <a:spcBef>
                <a:spcPts val="0"/>
              </a:spcBef>
              <a:defRPr sz="800">
                <a:solidFill>
                  <a:srgbClr val="797979"/>
                </a:solidFill>
              </a:defRPr>
            </a:pPr>
            <a:r>
              <a:t>library(bslib)</a:t>
            </a:r>
          </a:p>
          <a:p>
            <a:pPr>
              <a:spcBef>
                <a:spcPts val="0"/>
              </a:spcBef>
              <a:defRPr sz="800">
                <a:solidFill>
                  <a:srgbClr val="797979"/>
                </a:solidFill>
              </a:defRPr>
            </a:pPr>
            <a:r>
              <a:t>ui &lt;- fluidPage(</a:t>
            </a:r>
          </a:p>
          <a:p>
            <a:pPr>
              <a:spcBef>
                <a:spcPts val="0"/>
              </a:spcBef>
              <a:defRPr sz="800">
                <a:solidFill>
                  <a:srgbClr val="002452"/>
                </a:solidFill>
              </a:defRPr>
            </a:pPr>
            <a:r>
              <a:t>  theme = bs_theme(</a:t>
            </a:r>
          </a:p>
          <a:p>
            <a:pPr>
              <a:spcBef>
                <a:spcPts val="0"/>
              </a:spcBef>
              <a:defRPr sz="800">
                <a:solidFill>
                  <a:srgbClr val="002452"/>
                </a:solidFill>
              </a:defRPr>
            </a:pPr>
            <a:r>
              <a:t>    bootswatch = "darkly",</a:t>
            </a:r>
          </a:p>
          <a:p>
            <a:pPr>
              <a:spcBef>
                <a:spcPts val="0"/>
              </a:spcBef>
              <a:defRPr sz="800">
                <a:solidFill>
                  <a:srgbClr val="002452"/>
                </a:solidFill>
              </a:defRPr>
            </a:pPr>
            <a:r>
              <a:t>    ...</a:t>
            </a:r>
          </a:p>
          <a:p>
            <a:pPr>
              <a:spcBef>
                <a:spcPts val="0"/>
              </a:spcBef>
              <a:defRPr sz="800">
                <a:solidFill>
                  <a:srgbClr val="002452"/>
                </a:solidFill>
              </a:defRPr>
            </a:pPr>
            <a:r>
              <a:t>  )</a:t>
            </a:r>
          </a:p>
          <a:p>
            <a:pPr>
              <a:spcBef>
                <a:spcPts val="0"/>
              </a:spcBef>
              <a:defRPr sz="800">
                <a:solidFill>
                  <a:srgbClr val="A6AAA9"/>
                </a:solidFill>
              </a:defRPr>
            </a:pPr>
            <a:r>
              <a:t>)</a:t>
            </a:r>
          </a:p>
        </p:txBody>
      </p:sp>
      <p:sp>
        <p:nvSpPr>
          <p:cNvPr id="303" name="bootswatch_themes() Get a list of themes."/>
          <p:cNvSpPr txBox="1"/>
          <p:nvPr/>
        </p:nvSpPr>
        <p:spPr>
          <a:xfrm>
            <a:off x="7114857" y="10074143"/>
            <a:ext cx="3125634" cy="28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fontScale="92500"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defRPr>
                <a:solidFill>
                  <a:srgbClr val="000000"/>
                </a:solidFill>
              </a:defRPr>
            </a:pPr>
            <a:r>
              <a:rPr dirty="0" err="1"/>
              <a:t>bootswatch_themes</a:t>
            </a:r>
            <a:r>
              <a:rPr dirty="0"/>
              <a:t>()</a:t>
            </a:r>
            <a:r>
              <a:rPr b="0" dirty="0"/>
              <a:t> </a:t>
            </a:r>
            <a:r>
              <a:rPr lang="es-ES" b="0" dirty="0"/>
              <a:t>Obtén una lista de temas.</a:t>
            </a:r>
            <a:endParaRPr b="0" dirty="0"/>
          </a:p>
        </p:txBody>
      </p:sp>
      <p:pic>
        <p:nvPicPr>
          <p:cNvPr id="304" name="pasted-image.tiff" descr="pasted-image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0221" y="8897261"/>
            <a:ext cx="657973" cy="952476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Flecha"/>
          <p:cNvSpPr/>
          <p:nvPr/>
        </p:nvSpPr>
        <p:spPr>
          <a:xfrm>
            <a:off x="8932285" y="9235332"/>
            <a:ext cx="511019" cy="276333"/>
          </a:xfrm>
          <a:prstGeom prst="rightArrow">
            <a:avLst>
              <a:gd name="adj1" fmla="val 54581"/>
              <a:gd name="adj2" fmla="val 60580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6" name="Build your own theme by customizing individual arguments. bs_theme(bg = &quot;#558AC5&quot;,                         fg = &quot;#F9B02D&quot;,                         ...)…"/>
          <p:cNvSpPr txBox="1"/>
          <p:nvPr/>
        </p:nvSpPr>
        <p:spPr>
          <a:xfrm>
            <a:off x="10526115" y="8493353"/>
            <a:ext cx="3125635" cy="189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defRPr b="0">
                <a:solidFill>
                  <a:srgbClr val="000000"/>
                </a:solidFill>
              </a:defRPr>
            </a:pPr>
            <a:r>
              <a:rPr lang="es-ES" sz="1100" dirty="0"/>
              <a:t>Crea tu propio tema personalizando argumentos individuales.</a:t>
            </a:r>
            <a:br>
              <a:rPr sz="1100" dirty="0"/>
            </a:br>
            <a:r>
              <a:rPr sz="1100" b="1" dirty="0" err="1"/>
              <a:t>bs_theme</a:t>
            </a:r>
            <a:r>
              <a:rPr sz="1100" b="1" dirty="0"/>
              <a:t>(</a:t>
            </a:r>
            <a:r>
              <a:rPr sz="1100" dirty="0" err="1"/>
              <a:t>bg</a:t>
            </a:r>
            <a:r>
              <a:rPr sz="1100" dirty="0"/>
              <a:t> = "#558AC5", </a:t>
            </a:r>
            <a:br>
              <a:rPr sz="1100" dirty="0"/>
            </a:br>
            <a:r>
              <a:rPr sz="1100" dirty="0"/>
              <a:t>                       </a:t>
            </a:r>
            <a:r>
              <a:rPr sz="1100" dirty="0" err="1"/>
              <a:t>fg</a:t>
            </a:r>
            <a:r>
              <a:rPr sz="1100" dirty="0"/>
              <a:t> = "#F9B02D", </a:t>
            </a:r>
            <a:br>
              <a:rPr sz="1100" dirty="0"/>
            </a:br>
            <a:r>
              <a:rPr sz="1100" dirty="0"/>
              <a:t>                       ...</a:t>
            </a:r>
            <a:r>
              <a:rPr sz="1100" b="1" dirty="0"/>
              <a:t>) </a:t>
            </a:r>
          </a:p>
          <a:p>
            <a:pPr>
              <a:lnSpc>
                <a:spcPct val="90000"/>
              </a:lnSpc>
              <a:spcBef>
                <a:spcPts val="800"/>
              </a:spcBef>
              <a:defRPr b="0">
                <a:solidFill>
                  <a:srgbClr val="000000"/>
                </a:solidFill>
              </a:defRPr>
            </a:pPr>
            <a:r>
              <a:rPr sz="1100" b="1" dirty="0"/>
              <a:t>?</a:t>
            </a:r>
            <a:r>
              <a:rPr sz="1100" b="1" dirty="0" err="1"/>
              <a:t>bs_theme</a:t>
            </a:r>
            <a:r>
              <a:rPr sz="1100" b="1" dirty="0"/>
              <a:t> </a:t>
            </a:r>
            <a:r>
              <a:rPr lang="es-ES" sz="1100" dirty="0"/>
              <a:t>para obtener una</a:t>
            </a:r>
          </a:p>
          <a:p>
            <a:pPr>
              <a:lnSpc>
                <a:spcPct val="9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r>
              <a:rPr lang="es-ES" sz="1100" dirty="0"/>
              <a:t>lista completa de argumentos.</a:t>
            </a:r>
            <a:endParaRPr sz="1100" b="1" dirty="0"/>
          </a:p>
          <a:p>
            <a:pPr>
              <a:lnSpc>
                <a:spcPct val="90000"/>
              </a:lnSpc>
              <a:spcBef>
                <a:spcPts val="8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bs_themer</a:t>
            </a:r>
            <a:r>
              <a:rPr sz="1100" b="1" dirty="0"/>
              <a:t>()</a:t>
            </a:r>
            <a:r>
              <a:rPr sz="1100" dirty="0"/>
              <a:t> </a:t>
            </a:r>
            <a:r>
              <a:rPr lang="es-ES" sz="1100" dirty="0"/>
              <a:t>Colóquelo dentro de la función de servidor para usar el widget de temas interactivo</a:t>
            </a:r>
            <a:r>
              <a:rPr sz="1100" dirty="0"/>
              <a:t>.</a:t>
            </a:r>
          </a:p>
        </p:txBody>
      </p:sp>
      <p:sp>
        <p:nvSpPr>
          <p:cNvPr id="307" name="Run names(tags) for a complete list. tags$h1(&quot;Header&quot;) -&gt; &lt;h1&gt;Header&lt;/h1&gt;"/>
          <p:cNvSpPr txBox="1"/>
          <p:nvPr/>
        </p:nvSpPr>
        <p:spPr>
          <a:xfrm>
            <a:off x="7114857" y="3298836"/>
            <a:ext cx="3236950" cy="366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fontScale="92500"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defRPr sz="1100" b="0">
                <a:solidFill>
                  <a:srgbClr val="000000"/>
                </a:solidFill>
              </a:defRPr>
            </a:pPr>
            <a:r>
              <a:rPr lang="es-ES" dirty="0"/>
              <a:t>Ejecute</a:t>
            </a:r>
            <a:r>
              <a:rPr dirty="0"/>
              <a:t> </a:t>
            </a:r>
            <a:r>
              <a:rPr b="1" dirty="0"/>
              <a:t>names(tags)</a:t>
            </a:r>
            <a:r>
              <a:rPr dirty="0"/>
              <a:t> </a:t>
            </a:r>
            <a:r>
              <a:rPr lang="es-ES" dirty="0"/>
              <a:t>para obtener una lista </a:t>
            </a:r>
            <a:r>
              <a:rPr lang="es-ES" dirty="0" err="1"/>
              <a:t>comple</a:t>
            </a:r>
            <a:r>
              <a:rPr dirty="0"/>
              <a:t>t</a:t>
            </a:r>
            <a:r>
              <a:rPr lang="es-ES" dirty="0"/>
              <a:t>a</a:t>
            </a:r>
            <a:r>
              <a:rPr dirty="0"/>
              <a:t>.</a:t>
            </a:r>
            <a:br>
              <a:rPr dirty="0"/>
            </a:br>
            <a:r>
              <a:rPr dirty="0">
                <a:latin typeface="Source Code Pro"/>
                <a:ea typeface="Source Code Pro"/>
                <a:cs typeface="Source Code Pro"/>
                <a:sym typeface="Source Code Pro"/>
              </a:rPr>
              <a:t>tags$h1("Header") -&gt; </a:t>
            </a:r>
            <a:r>
              <a:rPr dirty="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&lt;h1&gt;Header&lt;/h1&gt;</a:t>
            </a:r>
          </a:p>
        </p:txBody>
      </p:sp>
      <p:pic>
        <p:nvPicPr>
          <p:cNvPr id="308" name="pasted-image.tiff" descr="pasted-image.tiff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577199" y="8660894"/>
            <a:ext cx="874205" cy="108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4" name="Agrupar"/>
          <p:cNvGrpSpPr/>
          <p:nvPr/>
        </p:nvGrpSpPr>
        <p:grpSpPr>
          <a:xfrm>
            <a:off x="288227" y="6062422"/>
            <a:ext cx="3379295" cy="1870622"/>
            <a:chOff x="0" y="88900"/>
            <a:chExt cx="3379294" cy="1870620"/>
          </a:xfrm>
        </p:grpSpPr>
        <p:sp>
          <p:nvSpPr>
            <p:cNvPr id="309" name="ui &lt;- fluidPage(…"/>
            <p:cNvSpPr/>
            <p:nvPr/>
          </p:nvSpPr>
          <p:spPr>
            <a:xfrm>
              <a:off x="4762" y="218832"/>
              <a:ext cx="1513929" cy="1537758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ui &lt;- fluidPage(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 textInput("a","","A"),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 textInput("z","","Z"),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 textOutput("b"))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endParaRPr/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server &lt;- function(input,output){ 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>
                  <a:solidFill>
                    <a:srgbClr val="000000"/>
                  </a:solidFill>
                </a:defRPr>
              </a:pPr>
              <a:r>
                <a:t> </a:t>
              </a:r>
              <a:r>
                <a:rPr>
                  <a:solidFill>
                    <a:srgbClr val="007DD6"/>
                  </a:solidFill>
                </a:rPr>
                <a:t>re &lt;-</a:t>
              </a:r>
              <a:r>
                <a:t> reactive({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A6AAA9"/>
                  </a:solidFill>
                </a:defRPr>
              </a:pPr>
              <a:r>
                <a:rPr b="1">
                  <a:solidFill>
                    <a:srgbClr val="000000"/>
                  </a:solidFill>
                </a:rPr>
                <a:t>  paste(input$a,input$z)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A6AAA9"/>
                  </a:solidFill>
                </a:defRPr>
              </a:pPr>
              <a:r>
                <a:rPr b="1">
                  <a:solidFill>
                    <a:srgbClr val="000000"/>
                  </a:solidFill>
                </a:rPr>
                <a:t> })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 </a:t>
              </a:r>
              <a:r>
                <a:rPr b="1"/>
                <a:t>output$b</a:t>
              </a:r>
              <a:r>
                <a:t> &lt;- renderText({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chemeClr val="accent1">
                      <a:hueOff val="-206347"/>
                      <a:satOff val="69104"/>
                      <a:lumOff val="-8949"/>
                    </a:schemeClr>
                  </a:solidFill>
                </a:defRPr>
              </a:pPr>
              <a:r>
                <a:t>  </a:t>
              </a:r>
              <a:r>
                <a:rPr b="1"/>
                <a:t>re()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 })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}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shinyApp(ui, server)</a:t>
              </a:r>
            </a:p>
          </p:txBody>
        </p:sp>
        <p:grpSp>
          <p:nvGrpSpPr>
            <p:cNvPr id="312" name="Agrupar"/>
            <p:cNvGrpSpPr/>
            <p:nvPr/>
          </p:nvGrpSpPr>
          <p:grpSpPr>
            <a:xfrm>
              <a:off x="1540064" y="214069"/>
              <a:ext cx="1839230" cy="1745451"/>
              <a:chOff x="0" y="0"/>
              <a:chExt cx="1839228" cy="1745448"/>
            </a:xfrm>
          </p:grpSpPr>
          <p:sp>
            <p:nvSpPr>
              <p:cNvPr id="310" name="reactive(x, env, quoted, label, domain)"/>
              <p:cNvSpPr txBox="1"/>
              <p:nvPr/>
            </p:nvSpPr>
            <p:spPr>
              <a:xfrm>
                <a:off x="0" y="0"/>
                <a:ext cx="1523454" cy="4519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normAutofit/>
              </a:bodyPr>
              <a:lstStyle/>
              <a:p>
                <a:pPr marL="114300" indent="-114300">
                  <a:lnSpc>
                    <a:spcPct val="80000"/>
                  </a:lnSpc>
                  <a:spcBef>
                    <a:spcPts val="300"/>
                  </a:spcBef>
                  <a:defRPr b="0">
                    <a:solidFill>
                      <a:srgbClr val="000000"/>
                    </a:solidFill>
                  </a:defRPr>
                </a:pPr>
                <a:r>
                  <a:rPr b="1"/>
                  <a:t>reactive(</a:t>
                </a:r>
                <a:r>
                  <a:t>x,</a:t>
                </a:r>
                <a:r>
                  <a:rPr>
                    <a:solidFill>
                      <a:srgbClr val="007DD6"/>
                    </a:solidFill>
                  </a:rPr>
                  <a:t> </a:t>
                </a:r>
                <a:r>
                  <a:rPr sz="1000">
                    <a:solidFill>
                      <a:srgbClr val="53585F"/>
                    </a:solidFill>
                  </a:rPr>
                  <a:t>env, quoted, label, domain</a:t>
                </a:r>
                <a:r>
                  <a:rPr b="1"/>
                  <a:t>)</a:t>
                </a:r>
              </a:p>
            </p:txBody>
          </p:sp>
          <p:sp>
            <p:nvSpPr>
              <p:cNvPr id="311" name="Reactive expressions:…"/>
              <p:cNvSpPr/>
              <p:nvPr/>
            </p:nvSpPr>
            <p:spPr>
              <a:xfrm>
                <a:off x="0" y="229734"/>
                <a:ext cx="1839228" cy="1515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4570" tIns="54570" rIns="54570" bIns="54570" numCol="1" anchor="ctr">
                <a:spAutoFit/>
              </a:bodyPr>
              <a:lstStyle/>
              <a:p>
                <a:pPr>
                  <a:lnSpc>
                    <a:spcPct val="80000"/>
                  </a:lnSpc>
                  <a:spcBef>
                    <a:spcPts val="1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100" b="0">
                    <a:solidFill>
                      <a:srgbClr val="007BC2"/>
                    </a:solidFill>
                  </a:defRPr>
                </a:pPr>
                <a:r>
                  <a:rPr lang="en-US" b="1" dirty="0" err="1"/>
                  <a:t>Expresiones</a:t>
                </a:r>
                <a:r>
                  <a:rPr lang="en-US" b="1" dirty="0"/>
                  <a:t> </a:t>
                </a:r>
                <a:r>
                  <a:rPr lang="en-US" b="1" dirty="0" err="1"/>
                  <a:t>reactivas</a:t>
                </a:r>
                <a:r>
                  <a:rPr lang="en-US" b="1" dirty="0"/>
                  <a:t>:</a:t>
                </a:r>
              </a:p>
              <a:p>
                <a:pPr marL="63500" indent="-63500">
                  <a:lnSpc>
                    <a:spcPct val="80000"/>
                  </a:lnSpc>
                  <a:spcBef>
                    <a:spcPts val="100"/>
                  </a:spcBef>
                  <a:buSzPct val="100000"/>
                  <a:buChar char="•"/>
                  <a:defRPr sz="1100" b="0">
                    <a:solidFill>
                      <a:srgbClr val="007BC2"/>
                    </a:solidFill>
                  </a:defRPr>
                </a:pPr>
                <a:r>
                  <a:rPr lang="en-US" b="1" dirty="0"/>
                  <a:t>cache</a:t>
                </a:r>
                <a:r>
                  <a:rPr lang="en-US" dirty="0"/>
                  <a:t> </a:t>
                </a:r>
                <a:r>
                  <a:rPr lang="es-ES" dirty="0"/>
                  <a:t>su valor para reducir el cómputo</a:t>
                </a:r>
                <a:endParaRPr lang="en-US" dirty="0"/>
              </a:p>
              <a:p>
                <a:pPr marL="63500" indent="-63500">
                  <a:lnSpc>
                    <a:spcPct val="80000"/>
                  </a:lnSpc>
                  <a:spcBef>
                    <a:spcPts val="100"/>
                  </a:spcBef>
                  <a:buSzPct val="100000"/>
                  <a:buChar char="•"/>
                  <a:defRPr sz="1100" b="0">
                    <a:solidFill>
                      <a:srgbClr val="007BC2"/>
                    </a:solidFill>
                  </a:defRPr>
                </a:pPr>
                <a:r>
                  <a:rPr lang="es-ES" dirty="0"/>
                  <a:t>se puede llamar a otro lugar</a:t>
                </a:r>
                <a:endParaRPr lang="en-US" dirty="0"/>
              </a:p>
              <a:p>
                <a:pPr marL="63500" indent="-63500">
                  <a:lnSpc>
                    <a:spcPct val="80000"/>
                  </a:lnSpc>
                  <a:spcBef>
                    <a:spcPts val="100"/>
                  </a:spcBef>
                  <a:buSzPct val="100000"/>
                  <a:buChar char="•"/>
                  <a:defRPr sz="1100" b="0">
                    <a:solidFill>
                      <a:srgbClr val="007BC2"/>
                    </a:solidFill>
                  </a:defRPr>
                </a:pPr>
                <a:r>
                  <a:rPr lang="en-US" dirty="0" err="1"/>
                  <a:t>notifican</a:t>
                </a:r>
                <a:r>
                  <a:rPr lang="en-US" dirty="0"/>
                  <a:t> </a:t>
                </a:r>
                <a:r>
                  <a:rPr lang="en-US" dirty="0" err="1"/>
                  <a:t>dependencias</a:t>
                </a:r>
                <a:r>
                  <a:rPr lang="en-US" dirty="0"/>
                  <a:t> </a:t>
                </a:r>
                <a:r>
                  <a:rPr lang="en-US" dirty="0" err="1"/>
                  <a:t>cuando</a:t>
                </a:r>
                <a:r>
                  <a:rPr lang="en-US" dirty="0"/>
                  <a:t> se </a:t>
                </a:r>
                <a:r>
                  <a:rPr lang="en-US" dirty="0" err="1"/>
                  <a:t>invalidan</a:t>
                </a:r>
                <a:endParaRPr lang="en-US" dirty="0"/>
              </a:p>
              <a:p>
                <a:pPr>
                  <a:lnSpc>
                    <a:spcPct val="80000"/>
                  </a:lnSpc>
                  <a:spcBef>
                    <a:spcPts val="1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100" b="0">
                    <a:solidFill>
                      <a:srgbClr val="007BC2"/>
                    </a:solidFill>
                  </a:defRPr>
                </a:pPr>
                <a:r>
                  <a:rPr lang="es-ES" dirty="0"/>
                  <a:t>Llame a la expresión con sintaxis de función, p. ej.</a:t>
                </a:r>
                <a:r>
                  <a:rPr lang="en-US" dirty="0"/>
                  <a:t> re().</a:t>
                </a:r>
              </a:p>
            </p:txBody>
          </p:sp>
        </p:grpSp>
        <p:sp>
          <p:nvSpPr>
            <p:cNvPr id="313" name="CREATE REACTIVE EXPRESSIONS"/>
            <p:cNvSpPr/>
            <p:nvPr/>
          </p:nvSpPr>
          <p:spPr>
            <a:xfrm>
              <a:off x="0" y="88900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1" indent="0">
                <a:defRPr>
                  <a:solidFill>
                    <a:srgbClr val="007BC2"/>
                  </a:solidFill>
                </a:defRPr>
              </a:pPr>
              <a:r>
                <a:rPr lang="es-ES" dirty="0"/>
                <a:t>CREACIÓN DE EXPRESIONES REACTIVAS</a:t>
              </a:r>
              <a:endParaRPr dirty="0"/>
            </a:p>
          </p:txBody>
        </p:sp>
      </p:grpSp>
      <p:grpSp>
        <p:nvGrpSpPr>
          <p:cNvPr id="320" name="Agrupar"/>
          <p:cNvGrpSpPr/>
          <p:nvPr/>
        </p:nvGrpSpPr>
        <p:grpSpPr>
          <a:xfrm>
            <a:off x="3642411" y="8198066"/>
            <a:ext cx="3192109" cy="1745987"/>
            <a:chOff x="0" y="2918"/>
            <a:chExt cx="3192107" cy="1745985"/>
          </a:xfrm>
        </p:grpSpPr>
        <p:sp>
          <p:nvSpPr>
            <p:cNvPr id="315" name="ui &lt;- fluidPage(…"/>
            <p:cNvSpPr/>
            <p:nvPr/>
          </p:nvSpPr>
          <p:spPr>
            <a:xfrm>
              <a:off x="4762" y="215862"/>
              <a:ext cx="1513929" cy="153304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ui &lt;- fluidPage(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 textInput("a","","A"),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 textOutput("b")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endParaRPr/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server &lt;- function(input,output){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 </a:t>
              </a:r>
              <a:r>
                <a:rPr b="1"/>
                <a:t>output$b</a:t>
              </a:r>
              <a:r>
                <a:t> &lt;-  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  renderText({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A6AAA9"/>
                  </a:solidFill>
                </a:defRPr>
              </a:pPr>
              <a:r>
                <a:t>   </a:t>
              </a:r>
              <a:r>
                <a:rPr b="1">
                  <a:solidFill>
                    <a:srgbClr val="000000"/>
                  </a:solidFill>
                </a:rPr>
                <a:t>isolate({input$a})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  })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}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endParaRPr/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shinyApp(ui, server)</a:t>
              </a:r>
            </a:p>
          </p:txBody>
        </p:sp>
        <p:grpSp>
          <p:nvGrpSpPr>
            <p:cNvPr id="318" name="Agrupar"/>
            <p:cNvGrpSpPr/>
            <p:nvPr/>
          </p:nvGrpSpPr>
          <p:grpSpPr>
            <a:xfrm>
              <a:off x="1569555" y="211100"/>
              <a:ext cx="1622552" cy="796078"/>
              <a:chOff x="0" y="0"/>
              <a:chExt cx="1622550" cy="796075"/>
            </a:xfrm>
          </p:grpSpPr>
          <p:sp>
            <p:nvSpPr>
              <p:cNvPr id="316" name="isolate(expr)"/>
              <p:cNvSpPr txBox="1"/>
              <p:nvPr/>
            </p:nvSpPr>
            <p:spPr>
              <a:xfrm>
                <a:off x="0" y="0"/>
                <a:ext cx="1523454" cy="4469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normAutofit/>
              </a:bodyPr>
              <a:lstStyle/>
              <a:p>
                <a:pPr>
                  <a:lnSpc>
                    <a:spcPct val="80000"/>
                  </a:lnSpc>
                  <a:spcBef>
                    <a:spcPts val="300"/>
                  </a:spcBef>
                  <a:defRPr b="0">
                    <a:solidFill>
                      <a:srgbClr val="000000"/>
                    </a:solidFill>
                  </a:defRPr>
                </a:pPr>
                <a:r>
                  <a:rPr b="1"/>
                  <a:t>isolate(</a:t>
                </a:r>
                <a:r>
                  <a:t>expr</a:t>
                </a:r>
                <a:r>
                  <a:rPr b="1"/>
                  <a:t>)</a:t>
                </a:r>
              </a:p>
            </p:txBody>
          </p:sp>
          <p:sp>
            <p:nvSpPr>
              <p:cNvPr id="317" name="Runs a code block. Returns a non-reactive copy of the results."/>
              <p:cNvSpPr/>
              <p:nvPr/>
            </p:nvSpPr>
            <p:spPr>
              <a:xfrm>
                <a:off x="0" y="144186"/>
                <a:ext cx="1622550" cy="6518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4570" tIns="54570" rIns="54570" bIns="54570" numCol="1" anchor="ctr">
                <a:spAutoFit/>
              </a:bodyPr>
              <a:lstStyle/>
              <a:p>
                <a:pPr>
                  <a:lnSpc>
                    <a:spcPct val="80000"/>
                  </a:lnSpc>
                  <a:spcBef>
                    <a:spcPts val="9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100" b="0">
                    <a:solidFill>
                      <a:srgbClr val="007BC2"/>
                    </a:solidFill>
                  </a:defRPr>
                </a:pPr>
                <a:r>
                  <a:rPr lang="es-ES" dirty="0"/>
                  <a:t>Ejecuta un bloque de código. Devuelve una copia no reactiva de los resultados.</a:t>
                </a:r>
                <a:endParaRPr dirty="0"/>
              </a:p>
            </p:txBody>
          </p:sp>
        </p:grpSp>
        <p:sp>
          <p:nvSpPr>
            <p:cNvPr id="319" name="REMOVE REACTIVITY"/>
            <p:cNvSpPr txBox="1"/>
            <p:nvPr/>
          </p:nvSpPr>
          <p:spPr>
            <a:xfrm>
              <a:off x="0" y="2918"/>
              <a:ext cx="2085506" cy="184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1" indent="0">
                <a:defRPr>
                  <a:solidFill>
                    <a:srgbClr val="007BC2"/>
                  </a:solidFill>
                </a:defRPr>
              </a:pPr>
              <a:r>
                <a:rPr lang="es-ES"/>
                <a:t>ELIMINAR LA REACTIVIDAD</a:t>
              </a:r>
              <a:endParaRPr dirty="0"/>
            </a:p>
          </p:txBody>
        </p:sp>
      </p:grpSp>
      <p:grpSp>
        <p:nvGrpSpPr>
          <p:cNvPr id="326" name="Agrupar"/>
          <p:cNvGrpSpPr/>
          <p:nvPr/>
        </p:nvGrpSpPr>
        <p:grpSpPr>
          <a:xfrm>
            <a:off x="291671" y="7875596"/>
            <a:ext cx="3226142" cy="2098466"/>
            <a:chOff x="0" y="-73282"/>
            <a:chExt cx="3226141" cy="2098464"/>
          </a:xfrm>
        </p:grpSpPr>
        <p:sp>
          <p:nvSpPr>
            <p:cNvPr id="321" name="ui &lt;- fluidPage(…"/>
            <p:cNvSpPr/>
            <p:nvPr/>
          </p:nvSpPr>
          <p:spPr>
            <a:xfrm>
              <a:off x="4762" y="148982"/>
              <a:ext cx="1511197" cy="166087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ui &lt;- fluidPage(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 textInput("a","","A"),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 actionButton("go","Go"),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 textOutput("b")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endParaRPr/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A6AAA9"/>
                  </a:solidFill>
                </a:defRPr>
              </a:pPr>
              <a:r>
                <a:rPr>
                  <a:solidFill>
                    <a:srgbClr val="797979"/>
                  </a:solidFill>
                </a:rPr>
                <a:t>server &lt;- function(input,output){</a:t>
              </a:r>
              <a:r>
                <a:t> 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>
                  <a:solidFill>
                    <a:srgbClr val="000000"/>
                  </a:solidFill>
                </a:defRPr>
              </a:pPr>
              <a:r>
                <a:t> </a:t>
              </a:r>
              <a:r>
                <a:rPr>
                  <a:solidFill>
                    <a:srgbClr val="007DD6"/>
                  </a:solidFill>
                </a:rPr>
                <a:t>re &lt;-</a:t>
              </a:r>
              <a:r>
                <a:t> eventReactive(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A6AAA9"/>
                  </a:solidFill>
                </a:defRPr>
              </a:pPr>
              <a:r>
                <a:rPr b="1">
                  <a:solidFill>
                    <a:srgbClr val="000000"/>
                  </a:solidFill>
                </a:rPr>
                <a:t>  input$go,{input$a}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A6AAA9"/>
                  </a:solidFill>
                </a:defRPr>
              </a:pPr>
              <a:r>
                <a:rPr b="1">
                  <a:solidFill>
                    <a:srgbClr val="000000"/>
                  </a:solidFill>
                </a:rPr>
                <a:t> 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 </a:t>
              </a:r>
              <a:r>
                <a:rPr b="1"/>
                <a:t>output$b</a:t>
              </a:r>
              <a:r>
                <a:t> &lt;- renderText({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000000"/>
                  </a:solidFill>
                </a:defRPr>
              </a:pPr>
              <a:r>
                <a:rPr>
                  <a:solidFill>
                    <a:srgbClr val="A6AAA9"/>
                  </a:solidFill>
                </a:rPr>
                <a:t>  </a:t>
              </a:r>
              <a:r>
                <a:rPr b="1">
                  <a:solidFill>
                    <a:schemeClr val="accent1">
                      <a:hueOff val="-206347"/>
                      <a:satOff val="69104"/>
                      <a:lumOff val="-8949"/>
                    </a:schemeClr>
                  </a:solidFill>
                </a:rPr>
                <a:t>re()</a:t>
              </a:r>
              <a:endParaRPr>
                <a:solidFill>
                  <a:srgbClr val="A6AAA9"/>
                </a:solidFill>
              </a:endParaRP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 })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}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endParaRPr/>
            </a:p>
            <a:p>
              <a:pPr>
                <a:lnSpc>
                  <a:spcPct val="80000"/>
                </a:lnSpc>
                <a:spcBef>
                  <a:spcPts val="0"/>
                </a:spcBef>
                <a:defRPr sz="750" b="0">
                  <a:solidFill>
                    <a:srgbClr val="797979"/>
                  </a:solidFill>
                </a:defRPr>
              </a:pPr>
              <a:r>
                <a:t>shinyApp(ui, server)</a:t>
              </a:r>
            </a:p>
          </p:txBody>
        </p:sp>
        <p:grpSp>
          <p:nvGrpSpPr>
            <p:cNvPr id="324" name="Agrupar"/>
            <p:cNvGrpSpPr/>
            <p:nvPr/>
          </p:nvGrpSpPr>
          <p:grpSpPr>
            <a:xfrm>
              <a:off x="1557144" y="144219"/>
              <a:ext cx="1668997" cy="1880963"/>
              <a:chOff x="0" y="0"/>
              <a:chExt cx="1668995" cy="1880960"/>
            </a:xfrm>
          </p:grpSpPr>
          <p:sp>
            <p:nvSpPr>
              <p:cNvPr id="322" name="eventReactive(eventExpr, valueExpr, event.env, event.quoted, value.env, value.quoted, ..., label, domain, ignoreNULL, ignoreInit)"/>
              <p:cNvSpPr txBox="1"/>
              <p:nvPr/>
            </p:nvSpPr>
            <p:spPr>
              <a:xfrm>
                <a:off x="0" y="0"/>
                <a:ext cx="1668995" cy="9590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normAutofit/>
              </a:bodyPr>
              <a:lstStyle/>
              <a:p>
                <a:pPr marL="114300" indent="-114300">
                  <a:lnSpc>
                    <a:spcPct val="80000"/>
                  </a:lnSpc>
                  <a:spcBef>
                    <a:spcPts val="300"/>
                  </a:spcBef>
                  <a:defRPr b="0">
                    <a:solidFill>
                      <a:srgbClr val="000000"/>
                    </a:solidFill>
                  </a:defRPr>
                </a:pPr>
                <a:r>
                  <a:rPr b="1"/>
                  <a:t>eventReactive(</a:t>
                </a:r>
                <a:r>
                  <a:t>eventExpr, valueExpr,</a:t>
                </a:r>
                <a:r>
                  <a:rPr>
                    <a:solidFill>
                      <a:srgbClr val="A6AAA9"/>
                    </a:solidFill>
                  </a:rPr>
                  <a:t> </a:t>
                </a:r>
                <a:r>
                  <a:rPr sz="1000">
                    <a:solidFill>
                      <a:srgbClr val="53585F"/>
                    </a:solidFill>
                  </a:rPr>
                  <a:t>event.env, event.quoted, value.env, value.quoted, ..., label, domain, ignoreNULL, ignoreInit</a:t>
                </a:r>
                <a:r>
                  <a:rPr b="1"/>
                  <a:t>)</a:t>
                </a:r>
              </a:p>
            </p:txBody>
          </p:sp>
          <p:sp>
            <p:nvSpPr>
              <p:cNvPr id="323" name="Creates reactive expression with code in 2nd argument that only invalidates when reactive values in 1st argument change."/>
              <p:cNvSpPr/>
              <p:nvPr/>
            </p:nvSpPr>
            <p:spPr>
              <a:xfrm>
                <a:off x="0" y="822804"/>
                <a:ext cx="1622550" cy="10581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4570" tIns="54570" rIns="54570" bIns="54570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9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100" b="0">
                    <a:solidFill>
                      <a:srgbClr val="007BC2"/>
                    </a:solidFill>
                  </a:defRPr>
                </a:lvl1pPr>
              </a:lstStyle>
              <a:p>
                <a:r>
                  <a:rPr lang="es-ES" dirty="0"/>
                  <a:t>Crea una expresión reactiva con código en el 2º argumento que solo se invalida cuando cambian los valores reactivos en el 1º argumento.</a:t>
                </a:r>
                <a:endParaRPr dirty="0"/>
              </a:p>
            </p:txBody>
          </p:sp>
        </p:grpSp>
        <p:sp>
          <p:nvSpPr>
            <p:cNvPr id="325" name="REACT BASED ON EVENT"/>
            <p:cNvSpPr txBox="1"/>
            <p:nvPr/>
          </p:nvSpPr>
          <p:spPr>
            <a:xfrm>
              <a:off x="0" y="-73282"/>
              <a:ext cx="3068147" cy="184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1" indent="0">
                <a:defRPr>
                  <a:solidFill>
                    <a:srgbClr val="007BC2"/>
                  </a:solidFill>
                </a:defRPr>
              </a:pPr>
              <a:r>
                <a:rPr lang="es-ES"/>
                <a:t>REACCIONAR EN FUNCIÓN DEL EVENTO</a:t>
              </a:r>
              <a:endParaRPr dirty="0"/>
            </a:p>
          </p:txBody>
        </p:sp>
      </p:grpSp>
      <p:grpSp>
        <p:nvGrpSpPr>
          <p:cNvPr id="334" name="Agrupar"/>
          <p:cNvGrpSpPr/>
          <p:nvPr/>
        </p:nvGrpSpPr>
        <p:grpSpPr>
          <a:xfrm>
            <a:off x="293359" y="3879958"/>
            <a:ext cx="3258905" cy="2077125"/>
            <a:chOff x="0" y="-35182"/>
            <a:chExt cx="3258904" cy="2077124"/>
          </a:xfrm>
        </p:grpSpPr>
        <p:grpSp>
          <p:nvGrpSpPr>
            <p:cNvPr id="329" name="Agrupar"/>
            <p:cNvGrpSpPr/>
            <p:nvPr/>
          </p:nvGrpSpPr>
          <p:grpSpPr>
            <a:xfrm>
              <a:off x="1566679" y="185737"/>
              <a:ext cx="1678731" cy="1856205"/>
              <a:chOff x="0" y="0"/>
              <a:chExt cx="1678730" cy="1856202"/>
            </a:xfrm>
          </p:grpSpPr>
          <p:sp>
            <p:nvSpPr>
              <p:cNvPr id="327" name="*Input() functions…"/>
              <p:cNvSpPr txBox="1"/>
              <p:nvPr/>
            </p:nvSpPr>
            <p:spPr>
              <a:xfrm>
                <a:off x="0" y="0"/>
                <a:ext cx="1668086" cy="6863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normAutofit/>
              </a:bodyPr>
              <a:lstStyle/>
              <a:p>
                <a:pPr defTabSz="572516">
                  <a:lnSpc>
                    <a:spcPct val="80000"/>
                  </a:lnSpc>
                  <a:spcBef>
                    <a:spcPts val="0"/>
                  </a:spcBef>
                  <a:defRPr sz="1176" b="0">
                    <a:solidFill>
                      <a:srgbClr val="000000"/>
                    </a:solidFill>
                  </a:defRPr>
                </a:pPr>
                <a:r>
                  <a:rPr b="1" dirty="0"/>
                  <a:t>*Input() functions</a:t>
                </a:r>
              </a:p>
              <a:p>
                <a:pPr defTabSz="572516">
                  <a:lnSpc>
                    <a:spcPct val="80000"/>
                  </a:lnSpc>
                  <a:spcBef>
                    <a:spcPts val="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078" b="0">
                    <a:solidFill>
                      <a:srgbClr val="007BC2"/>
                    </a:solidFill>
                  </a:defRPr>
                </a:pPr>
                <a:r>
                  <a:rPr lang="es-ES" dirty="0"/>
                  <a:t>Cada función de entrada crea un valor reactivo almacenado como</a:t>
                </a:r>
                <a:r>
                  <a:rPr b="1" dirty="0"/>
                  <a:t> input$&lt;</a:t>
                </a:r>
                <a:r>
                  <a:rPr b="1" dirty="0" err="1"/>
                  <a:t>inputId</a:t>
                </a:r>
                <a:r>
                  <a:rPr b="1" dirty="0"/>
                  <a:t>&gt;</a:t>
                </a:r>
                <a:r>
                  <a:rPr dirty="0"/>
                  <a:t>.</a:t>
                </a:r>
              </a:p>
            </p:txBody>
          </p:sp>
          <p:sp>
            <p:nvSpPr>
              <p:cNvPr id="328" name="reactiveVal(…)…"/>
              <p:cNvSpPr/>
              <p:nvPr/>
            </p:nvSpPr>
            <p:spPr>
              <a:xfrm>
                <a:off x="0" y="658009"/>
                <a:ext cx="1678730" cy="11981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4570" tIns="54570" rIns="54570" bIns="54570" numCol="1" anchor="ctr">
                <a:spAutoFit/>
              </a:bodyPr>
              <a:lstStyle/>
              <a:p>
                <a:pPr marL="114300" indent="-114300">
                  <a:lnSpc>
                    <a:spcPct val="80000"/>
                  </a:lnSpc>
                  <a:spcBef>
                    <a:spcPts val="300"/>
                  </a:spcBef>
                  <a:defRPr b="0">
                    <a:solidFill>
                      <a:srgbClr val="000000"/>
                    </a:solidFill>
                  </a:defRPr>
                </a:pPr>
                <a:r>
                  <a:rPr lang="en-US" b="1" dirty="0" err="1"/>
                  <a:t>reactiveVal</a:t>
                </a:r>
                <a:r>
                  <a:rPr lang="en-US" b="1" dirty="0"/>
                  <a:t>(</a:t>
                </a:r>
                <a:r>
                  <a:rPr lang="en-US" dirty="0">
                    <a:solidFill>
                      <a:srgbClr val="A6AAA9"/>
                    </a:solidFill>
                  </a:rPr>
                  <a:t>…</a:t>
                </a:r>
                <a:r>
                  <a:rPr lang="en-US" b="1" dirty="0"/>
                  <a:t>)</a:t>
                </a:r>
              </a:p>
              <a:p>
                <a: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100" b="0">
                    <a:solidFill>
                      <a:srgbClr val="007BC2"/>
                    </a:solidFill>
                  </a:defRPr>
                </a:pPr>
                <a:r>
                  <a:rPr lang="es-ES" dirty="0"/>
                  <a:t>Crea un único objeto de valores reactivos</a:t>
                </a:r>
                <a:r>
                  <a:rPr lang="en-US" dirty="0"/>
                  <a:t>.</a:t>
                </a:r>
              </a:p>
              <a:p>
                <a:pPr marL="114300" indent="-114300">
                  <a:lnSpc>
                    <a:spcPct val="80000"/>
                  </a:lnSpc>
                  <a:spcBef>
                    <a:spcPts val="300"/>
                  </a:spcBef>
                  <a:defRPr b="0">
                    <a:solidFill>
                      <a:srgbClr val="000000"/>
                    </a:solidFill>
                  </a:defRPr>
                </a:pPr>
                <a:r>
                  <a:rPr lang="en-US" b="1" dirty="0" err="1"/>
                  <a:t>reactiveValues</a:t>
                </a:r>
                <a:r>
                  <a:rPr lang="en-US" b="1" dirty="0"/>
                  <a:t>(</a:t>
                </a:r>
                <a:r>
                  <a:rPr lang="en-US" dirty="0">
                    <a:solidFill>
                      <a:srgbClr val="A6AAA9"/>
                    </a:solidFill>
                  </a:rPr>
                  <a:t>…</a:t>
                </a:r>
                <a:r>
                  <a:rPr lang="en-US" b="1" dirty="0"/>
                  <a:t>)</a:t>
                </a:r>
              </a:p>
              <a:p>
                <a:pPr>
                  <a:lnSpc>
                    <a:spcPct val="80000"/>
                  </a:lnSpc>
                  <a:spcBef>
                    <a:spcPts val="3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100" b="0">
                    <a:solidFill>
                      <a:srgbClr val="007BC2"/>
                    </a:solidFill>
                  </a:defRPr>
                </a:pPr>
                <a:r>
                  <a:rPr lang="es-ES" dirty="0"/>
                  <a:t>Crea una lista de nombres, valores reactivos</a:t>
                </a:r>
                <a:r>
                  <a:rPr lang="en-US" dirty="0"/>
                  <a:t>.</a:t>
                </a:r>
              </a:p>
            </p:txBody>
          </p:sp>
        </p:grpSp>
        <p:sp>
          <p:nvSpPr>
            <p:cNvPr id="330" name="CREATE YOUR OWN REACTIVE VALUES"/>
            <p:cNvSpPr txBox="1"/>
            <p:nvPr/>
          </p:nvSpPr>
          <p:spPr>
            <a:xfrm>
              <a:off x="0" y="-35182"/>
              <a:ext cx="3258904" cy="184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1" indent="0">
                <a:spcBef>
                  <a:spcPts val="0"/>
                </a:spcBef>
                <a:defRPr>
                  <a:solidFill>
                    <a:srgbClr val="007BC2"/>
                  </a:solidFill>
                </a:defRPr>
              </a:pPr>
              <a:r>
                <a:rPr lang="es-ES"/>
                <a:t>CREA TUS PROPIOS VALORES REACTIVOS</a:t>
              </a:r>
              <a:endParaRPr dirty="0"/>
            </a:p>
          </p:txBody>
        </p:sp>
        <p:grpSp>
          <p:nvGrpSpPr>
            <p:cNvPr id="333" name="Agrupar"/>
            <p:cNvGrpSpPr/>
            <p:nvPr/>
          </p:nvGrpSpPr>
          <p:grpSpPr>
            <a:xfrm>
              <a:off x="0" y="185737"/>
              <a:ext cx="1513930" cy="1640553"/>
              <a:chOff x="0" y="0"/>
              <a:chExt cx="1513929" cy="1640551"/>
            </a:xfrm>
          </p:grpSpPr>
          <p:sp>
            <p:nvSpPr>
              <p:cNvPr id="331" name="# *Input() example…"/>
              <p:cNvSpPr/>
              <p:nvPr/>
            </p:nvSpPr>
            <p:spPr>
              <a:xfrm>
                <a:off x="0" y="0"/>
                <a:ext cx="1513929" cy="638113"/>
              </a:xfrm>
              <a:prstGeom prst="rect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700" tIns="12700" rIns="12700" bIns="1270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500"/>
                  </a:spcBef>
                  <a:defRPr sz="800" b="0">
                    <a:solidFill>
                      <a:srgbClr val="797979"/>
                    </a:solidFill>
                  </a:defRPr>
                </a:pPr>
                <a:r>
                  <a:t># *Input() example</a:t>
                </a:r>
              </a:p>
              <a:p>
                <a:pPr>
                  <a:lnSpc>
                    <a:spcPct val="80000"/>
                  </a:lnSpc>
                  <a:spcBef>
                    <a:spcPts val="0"/>
                  </a:spcBef>
                  <a:defRPr sz="800" b="0">
                    <a:solidFill>
                      <a:srgbClr val="797979"/>
                    </a:solidFill>
                  </a:defRPr>
                </a:pPr>
                <a:r>
                  <a:t>ui &lt;- fluidPage(</a:t>
                </a:r>
              </a:p>
              <a:p>
                <a:pPr>
                  <a:lnSpc>
                    <a:spcPct val="80000"/>
                  </a:lnSpc>
                  <a:spcBef>
                    <a:spcPts val="0"/>
                  </a:spcBef>
                  <a:defRPr sz="800">
                    <a:solidFill>
                      <a:srgbClr val="000000"/>
                    </a:solidFill>
                  </a:defRPr>
                </a:pPr>
                <a:r>
                  <a:t> textInput("a","","A")</a:t>
                </a:r>
              </a:p>
              <a:p>
                <a:pPr>
                  <a:lnSpc>
                    <a:spcPct val="80000"/>
                  </a:lnSpc>
                  <a:spcBef>
                    <a:spcPts val="0"/>
                  </a:spcBef>
                  <a:defRPr sz="800" b="0">
                    <a:solidFill>
                      <a:srgbClr val="929292"/>
                    </a:solidFill>
                  </a:defRPr>
                </a:pPr>
                <a:r>
                  <a:t>)</a:t>
                </a:r>
              </a:p>
            </p:txBody>
          </p:sp>
          <p:sp>
            <p:nvSpPr>
              <p:cNvPr id="332" name="#reactiveVal example…"/>
              <p:cNvSpPr/>
              <p:nvPr/>
            </p:nvSpPr>
            <p:spPr>
              <a:xfrm>
                <a:off x="0" y="855553"/>
                <a:ext cx="1513929" cy="784998"/>
              </a:xfrm>
              <a:prstGeom prst="rect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700" tIns="12700" rIns="12700" bIns="1270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500"/>
                  </a:spcBef>
                  <a:defRPr sz="800" b="0">
                    <a:solidFill>
                      <a:srgbClr val="929292"/>
                    </a:solidFill>
                  </a:defRPr>
                </a:pPr>
                <a:r>
                  <a:t>#reactiveVal example</a:t>
                </a:r>
              </a:p>
              <a:p>
                <a:pPr>
                  <a:lnSpc>
                    <a:spcPct val="80000"/>
                  </a:lnSpc>
                  <a:spcBef>
                    <a:spcPts val="0"/>
                  </a:spcBef>
                  <a:defRPr sz="800" b="0">
                    <a:solidFill>
                      <a:srgbClr val="929292"/>
                    </a:solidFill>
                  </a:defRPr>
                </a:pPr>
                <a:r>
                  <a:t>server &lt;- function(input,output){</a:t>
                </a:r>
              </a:p>
              <a:p>
                <a:pPr>
                  <a:lnSpc>
                    <a:spcPct val="80000"/>
                  </a:lnSpc>
                  <a:spcBef>
                    <a:spcPts val="0"/>
                  </a:spcBef>
                  <a:defRPr sz="800" b="0">
                    <a:solidFill>
                      <a:srgbClr val="A6AAA9"/>
                    </a:solidFill>
                  </a:defRPr>
                </a:pPr>
                <a:r>
                  <a:rPr>
                    <a:solidFill>
                      <a:srgbClr val="929292"/>
                    </a:solidFill>
                  </a:rPr>
                  <a:t> </a:t>
                </a:r>
                <a:r>
                  <a:rPr b="1">
                    <a:solidFill>
                      <a:srgbClr val="929292"/>
                    </a:solidFill>
                  </a:rPr>
                  <a:t>rv</a:t>
                </a:r>
                <a:r>
                  <a:rPr>
                    <a:solidFill>
                      <a:srgbClr val="929292"/>
                    </a:solidFill>
                  </a:rPr>
                  <a:t> &lt;-</a:t>
                </a:r>
                <a:r>
                  <a:t> </a:t>
                </a:r>
                <a:r>
                  <a:rPr b="1">
                    <a:solidFill>
                      <a:srgbClr val="000000"/>
                    </a:solidFill>
                  </a:rPr>
                  <a:t>reactiveVal()</a:t>
                </a:r>
              </a:p>
              <a:p>
                <a:pPr>
                  <a:lnSpc>
                    <a:spcPct val="80000"/>
                  </a:lnSpc>
                  <a:spcBef>
                    <a:spcPts val="0"/>
                  </a:spcBef>
                  <a:defRPr sz="800" b="0">
                    <a:solidFill>
                      <a:srgbClr val="797979"/>
                    </a:solidFill>
                  </a:defRPr>
                </a:pPr>
                <a:r>
                  <a:t> rv$number &lt;- 5</a:t>
                </a:r>
              </a:p>
              <a:p>
                <a:pPr>
                  <a:lnSpc>
                    <a:spcPct val="80000"/>
                  </a:lnSpc>
                  <a:spcBef>
                    <a:spcPts val="0"/>
                  </a:spcBef>
                  <a:defRPr sz="800" b="0">
                    <a:solidFill>
                      <a:srgbClr val="797979"/>
                    </a:solidFill>
                  </a:defRPr>
                </a:pPr>
                <a:r>
                  <a:t>}</a:t>
                </a:r>
              </a:p>
            </p:txBody>
          </p:sp>
        </p:grpSp>
      </p:grpSp>
      <p:pic>
        <p:nvPicPr>
          <p:cNvPr id="335" name="posit-full-color.png" descr="posit-full-color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82542" y="10050579"/>
            <a:ext cx="1719068" cy="5443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3" name="Agrupar"/>
          <p:cNvGrpSpPr/>
          <p:nvPr/>
        </p:nvGrpSpPr>
        <p:grpSpPr>
          <a:xfrm>
            <a:off x="3645025" y="5710131"/>
            <a:ext cx="3303591" cy="2483509"/>
            <a:chOff x="0" y="-98682"/>
            <a:chExt cx="3303589" cy="2483507"/>
          </a:xfrm>
        </p:grpSpPr>
        <p:sp>
          <p:nvSpPr>
            <p:cNvPr id="336" name="ui &lt;- fluidPage(…"/>
            <p:cNvSpPr/>
            <p:nvPr/>
          </p:nvSpPr>
          <p:spPr>
            <a:xfrm>
              <a:off x="4762" y="334839"/>
              <a:ext cx="1513929" cy="1708288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ui &lt;- fluidPage(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 textInput("a","","A"),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 actionButton("go","Go")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endParaRPr/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A6AAA9"/>
                  </a:solidFill>
                </a:defRPr>
              </a:pPr>
              <a:r>
                <a:rPr>
                  <a:solidFill>
                    <a:srgbClr val="797979"/>
                  </a:solidFill>
                </a:rPr>
                <a:t>server &lt;- function(input,output){</a:t>
              </a:r>
              <a:r>
                <a:t> 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A6AAA9"/>
                  </a:solidFill>
                </a:defRPr>
              </a:pPr>
              <a:r>
                <a:t> </a:t>
              </a:r>
              <a:r>
                <a:rPr b="1">
                  <a:solidFill>
                    <a:srgbClr val="000000"/>
                  </a:solidFill>
                </a:rPr>
                <a:t>observeEvent(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A6AAA9"/>
                  </a:solidFill>
                </a:defRPr>
              </a:pPr>
              <a:r>
                <a:rPr b="1">
                  <a:solidFill>
                    <a:srgbClr val="000000"/>
                  </a:solidFill>
                </a:rPr>
                <a:t>  input$go,{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>
                  <a:solidFill>
                    <a:srgbClr val="000000"/>
                  </a:solidFill>
                </a:defRPr>
              </a:pPr>
              <a:r>
                <a:t>  print(input$a)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A6AAA9"/>
                  </a:solidFill>
                </a:defRPr>
              </a:pPr>
              <a:r>
                <a:t>  </a:t>
              </a:r>
              <a:r>
                <a:rPr b="1">
                  <a:solidFill>
                    <a:srgbClr val="000000"/>
                  </a:solidFill>
                </a:rPr>
                <a:t>}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A6AAA9"/>
                  </a:solidFill>
                </a:defRPr>
              </a:pPr>
              <a:r>
                <a:rPr b="1">
                  <a:solidFill>
                    <a:srgbClr val="000000"/>
                  </a:solidFill>
                </a:rPr>
                <a:t> 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}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endParaRPr/>
            </a:p>
            <a:p>
              <a:pPr>
                <a:lnSpc>
                  <a:spcPct val="80000"/>
                </a:lnSpc>
                <a:spcBef>
                  <a:spcPts val="0"/>
                </a:spcBef>
                <a:defRPr sz="800" b="0">
                  <a:solidFill>
                    <a:srgbClr val="797979"/>
                  </a:solidFill>
                </a:defRPr>
              </a:pPr>
              <a:r>
                <a:t>shinyApp(ui, server)</a:t>
              </a:r>
            </a:p>
          </p:txBody>
        </p:sp>
        <p:sp>
          <p:nvSpPr>
            <p:cNvPr id="337" name="PERFORM SIDE EFFECTS"/>
            <p:cNvSpPr txBox="1"/>
            <p:nvPr/>
          </p:nvSpPr>
          <p:spPr>
            <a:xfrm>
              <a:off x="0" y="-98682"/>
              <a:ext cx="2726706" cy="184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1" indent="0">
                <a:defRPr>
                  <a:solidFill>
                    <a:srgbClr val="007BC2"/>
                  </a:solidFill>
                </a:defRPr>
              </a:pPr>
              <a:r>
                <a:rPr lang="es-ES"/>
                <a:t>REALIZAR EFECTOS SECUNDARIOS</a:t>
              </a:r>
              <a:endParaRPr dirty="0"/>
            </a:p>
          </p:txBody>
        </p:sp>
        <p:grpSp>
          <p:nvGrpSpPr>
            <p:cNvPr id="342" name="Agrupar"/>
            <p:cNvGrpSpPr/>
            <p:nvPr/>
          </p:nvGrpSpPr>
          <p:grpSpPr>
            <a:xfrm>
              <a:off x="1588873" y="70635"/>
              <a:ext cx="1714716" cy="2314190"/>
              <a:chOff x="0" y="-43542"/>
              <a:chExt cx="1714714" cy="2314189"/>
            </a:xfrm>
          </p:grpSpPr>
          <p:sp>
            <p:nvSpPr>
              <p:cNvPr id="338" name="observeEvent(eventExpr, handlerExpr, event.env, event.quoted, handler.env, handler.quoted, ...,  label, suspended, priority, domain, autoDestroy, ignoreNULL, ignoreInit, once)"/>
              <p:cNvSpPr txBox="1"/>
              <p:nvPr/>
            </p:nvSpPr>
            <p:spPr>
              <a:xfrm>
                <a:off x="0" y="508697"/>
                <a:ext cx="1645351" cy="10474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normAutofit/>
              </a:bodyPr>
              <a:lstStyle/>
              <a:p>
                <a:pPr marL="109727" indent="-109727" defTabSz="560831">
                  <a:lnSpc>
                    <a:spcPct val="80000"/>
                  </a:lnSpc>
                  <a:defRPr sz="1152" b="0">
                    <a:solidFill>
                      <a:srgbClr val="000000"/>
                    </a:solidFill>
                  </a:defRPr>
                </a:pPr>
                <a:r>
                  <a:rPr b="1" dirty="0" err="1"/>
                  <a:t>observeEvent</a:t>
                </a:r>
                <a:r>
                  <a:rPr b="1" dirty="0"/>
                  <a:t>(</a:t>
                </a:r>
                <a:r>
                  <a:rPr dirty="0" err="1"/>
                  <a:t>eventExpr</a:t>
                </a:r>
                <a:r>
                  <a:rPr dirty="0"/>
                  <a:t>, </a:t>
                </a:r>
                <a:r>
                  <a:rPr dirty="0" err="1"/>
                  <a:t>handlerExpr</a:t>
                </a:r>
                <a:r>
                  <a:rPr dirty="0"/>
                  <a:t>,</a:t>
                </a:r>
                <a:r>
                  <a:rPr sz="1056" dirty="0">
                    <a:solidFill>
                      <a:srgbClr val="007DD6"/>
                    </a:solidFill>
                  </a:rPr>
                  <a:t> </a:t>
                </a:r>
                <a:r>
                  <a:rPr sz="959" dirty="0" err="1">
                    <a:solidFill>
                      <a:srgbClr val="53585F"/>
                    </a:solidFill>
                  </a:rPr>
                  <a:t>event.env</a:t>
                </a:r>
                <a:r>
                  <a:rPr sz="959" dirty="0">
                    <a:solidFill>
                      <a:srgbClr val="53585F"/>
                    </a:solidFill>
                  </a:rPr>
                  <a:t>, </a:t>
                </a:r>
                <a:r>
                  <a:rPr sz="959" dirty="0" err="1">
                    <a:solidFill>
                      <a:srgbClr val="53585F"/>
                    </a:solidFill>
                  </a:rPr>
                  <a:t>event.quoted</a:t>
                </a:r>
                <a:r>
                  <a:rPr sz="959" dirty="0">
                    <a:solidFill>
                      <a:srgbClr val="53585F"/>
                    </a:solidFill>
                  </a:rPr>
                  <a:t>, </a:t>
                </a:r>
                <a:r>
                  <a:rPr sz="959" dirty="0" err="1">
                    <a:solidFill>
                      <a:srgbClr val="53585F"/>
                    </a:solidFill>
                  </a:rPr>
                  <a:t>handler.env</a:t>
                </a:r>
                <a:r>
                  <a:rPr sz="959" dirty="0">
                    <a:solidFill>
                      <a:srgbClr val="53585F"/>
                    </a:solidFill>
                  </a:rPr>
                  <a:t>, </a:t>
                </a:r>
                <a:r>
                  <a:rPr sz="959" dirty="0" err="1">
                    <a:solidFill>
                      <a:srgbClr val="53585F"/>
                    </a:solidFill>
                  </a:rPr>
                  <a:t>handler.quoted</a:t>
                </a:r>
                <a:r>
                  <a:rPr sz="959" dirty="0">
                    <a:solidFill>
                      <a:srgbClr val="53585F"/>
                    </a:solidFill>
                  </a:rPr>
                  <a:t>, ...,  label, suspended, priority, domain, </a:t>
                </a:r>
                <a:r>
                  <a:rPr sz="959" dirty="0" err="1">
                    <a:solidFill>
                      <a:srgbClr val="53585F"/>
                    </a:solidFill>
                  </a:rPr>
                  <a:t>autoDestroy</a:t>
                </a:r>
                <a:r>
                  <a:rPr sz="959" dirty="0">
                    <a:solidFill>
                      <a:srgbClr val="53585F"/>
                    </a:solidFill>
                  </a:rPr>
                  <a:t>, </a:t>
                </a:r>
                <a:r>
                  <a:rPr sz="959" dirty="0" err="1">
                    <a:solidFill>
                      <a:srgbClr val="53585F"/>
                    </a:solidFill>
                  </a:rPr>
                  <a:t>ignoreNULL</a:t>
                </a:r>
                <a:r>
                  <a:rPr sz="959" dirty="0">
                    <a:solidFill>
                      <a:srgbClr val="53585F"/>
                    </a:solidFill>
                  </a:rPr>
                  <a:t>, </a:t>
                </a:r>
                <a:r>
                  <a:rPr sz="959" dirty="0" err="1">
                    <a:solidFill>
                      <a:srgbClr val="53585F"/>
                    </a:solidFill>
                  </a:rPr>
                  <a:t>ignoreInit</a:t>
                </a:r>
                <a:r>
                  <a:rPr sz="959" dirty="0">
                    <a:solidFill>
                      <a:srgbClr val="53585F"/>
                    </a:solidFill>
                  </a:rPr>
                  <a:t>, once</a:t>
                </a:r>
                <a:r>
                  <a:rPr b="1" dirty="0"/>
                  <a:t>)</a:t>
                </a:r>
              </a:p>
            </p:txBody>
          </p:sp>
          <p:sp>
            <p:nvSpPr>
              <p:cNvPr id="339" name="Runs code in 2nd argument when reactive values in 1st argument change."/>
              <p:cNvSpPr/>
              <p:nvPr/>
            </p:nvSpPr>
            <p:spPr>
              <a:xfrm>
                <a:off x="0" y="1483334"/>
                <a:ext cx="1622550" cy="7873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4570" tIns="54570" rIns="54570" bIns="54570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9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100" b="0">
                    <a:solidFill>
                      <a:srgbClr val="007BC2"/>
                    </a:solidFill>
                  </a:defRPr>
                </a:lvl1pPr>
              </a:lstStyle>
              <a:p>
                <a:r>
                  <a:rPr lang="es-ES"/>
                  <a:t>Ejecuta código en el 2º argumento cuando cambian los valores reactivos en el 1º argumento.</a:t>
                </a:r>
                <a:endParaRPr dirty="0"/>
              </a:p>
            </p:txBody>
          </p:sp>
          <p:sp>
            <p:nvSpPr>
              <p:cNvPr id="340" name="observe(x, env)"/>
              <p:cNvSpPr txBox="1"/>
              <p:nvPr/>
            </p:nvSpPr>
            <p:spPr>
              <a:xfrm>
                <a:off x="0" y="-43542"/>
                <a:ext cx="1645351" cy="248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normAutofit/>
              </a:bodyPr>
              <a:lstStyle/>
              <a:p>
                <a:pPr marL="114300" indent="-114300">
                  <a:lnSpc>
                    <a:spcPct val="80000"/>
                  </a:lnSpc>
                  <a:spcBef>
                    <a:spcPts val="300"/>
                  </a:spcBef>
                  <a:defRPr b="0">
                    <a:solidFill>
                      <a:srgbClr val="000000"/>
                    </a:solidFill>
                  </a:defRPr>
                </a:pPr>
                <a:r>
                  <a:rPr b="1" dirty="0"/>
                  <a:t>observe(</a:t>
                </a:r>
                <a:r>
                  <a:rPr dirty="0"/>
                  <a:t>x,</a:t>
                </a:r>
                <a:r>
                  <a:rPr sz="1100" dirty="0">
                    <a:solidFill>
                      <a:srgbClr val="007DD6"/>
                    </a:solidFill>
                  </a:rPr>
                  <a:t> </a:t>
                </a:r>
                <a:r>
                  <a:rPr sz="1000" dirty="0">
                    <a:solidFill>
                      <a:srgbClr val="53585F"/>
                    </a:solidFill>
                  </a:rPr>
                  <a:t>env</a:t>
                </a:r>
                <a:r>
                  <a:rPr b="1" dirty="0"/>
                  <a:t>)</a:t>
                </a:r>
              </a:p>
            </p:txBody>
          </p:sp>
          <p:sp>
            <p:nvSpPr>
              <p:cNvPr id="341" name="Creates an observer from the given expression."/>
              <p:cNvSpPr/>
              <p:nvPr/>
            </p:nvSpPr>
            <p:spPr>
              <a:xfrm>
                <a:off x="0" y="55998"/>
                <a:ext cx="1714714" cy="5164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4570" tIns="54570" rIns="54570" bIns="54570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90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1100" b="0">
                    <a:solidFill>
                      <a:srgbClr val="007BC2"/>
                    </a:solidFill>
                  </a:defRPr>
                </a:lvl1pPr>
              </a:lstStyle>
              <a:p>
                <a:r>
                  <a:rPr lang="es-ES" dirty="0"/>
                  <a:t>Crea un observador a partir de la expresión dada.</a:t>
                </a:r>
                <a:endParaRPr lang="en-US" dirty="0"/>
              </a:p>
            </p:txBody>
          </p:sp>
        </p:grpSp>
      </p:grpSp>
      <p:pic>
        <p:nvPicPr>
          <p:cNvPr id="345" name="shiny.png" descr="shiny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06300" y="203200"/>
            <a:ext cx="1371601" cy="158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shiny chart.tif" descr="shiny chart.tif"/>
          <p:cNvPicPr>
            <a:picLocks noChangeAspect="1"/>
          </p:cNvPicPr>
          <p:nvPr/>
        </p:nvPicPr>
        <p:blipFill>
          <a:blip r:embed="rId10"/>
          <a:srcRect b="4439"/>
          <a:stretch>
            <a:fillRect/>
          </a:stretch>
        </p:blipFill>
        <p:spPr>
          <a:xfrm>
            <a:off x="614622" y="1220041"/>
            <a:ext cx="5543825" cy="2531900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Dashboard layouts"/>
          <p:cNvSpPr txBox="1"/>
          <p:nvPr/>
        </p:nvSpPr>
        <p:spPr>
          <a:xfrm>
            <a:off x="10426949" y="1678193"/>
            <a:ext cx="1899559" cy="147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rPr lang="es-ES"/>
              <a:t>Diseños de panel de control</a:t>
            </a:r>
            <a:endParaRPr dirty="0"/>
          </a:p>
        </p:txBody>
      </p:sp>
      <p:sp>
        <p:nvSpPr>
          <p:cNvPr id="348" name="Use the bslib package to lay out the your app and its components."/>
          <p:cNvSpPr txBox="1"/>
          <p:nvPr/>
        </p:nvSpPr>
        <p:spPr>
          <a:xfrm>
            <a:off x="10426949" y="836769"/>
            <a:ext cx="1666584" cy="529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lang="es-ES"/>
              <a:t>Use el paquete bslib para diseñar la aplicación y sus componentes.</a:t>
            </a:r>
            <a:endParaRPr dirty="0"/>
          </a:p>
        </p:txBody>
      </p:sp>
      <p:sp>
        <p:nvSpPr>
          <p:cNvPr id="349" name="PAGE LAYOUTS"/>
          <p:cNvSpPr txBox="1"/>
          <p:nvPr/>
        </p:nvSpPr>
        <p:spPr>
          <a:xfrm>
            <a:off x="10426949" y="1425638"/>
            <a:ext cx="1590179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007BC2"/>
                </a:solidFill>
              </a:defRPr>
            </a:pPr>
            <a:r>
              <a:rPr lang="es-ES"/>
              <a:t>DISEÑOS DE PÁGINA</a:t>
            </a:r>
            <a:endParaRPr dirty="0"/>
          </a:p>
        </p:txBody>
      </p:sp>
      <p:sp>
        <p:nvSpPr>
          <p:cNvPr id="350" name="Basic layouts"/>
          <p:cNvSpPr txBox="1"/>
          <p:nvPr/>
        </p:nvSpPr>
        <p:spPr>
          <a:xfrm>
            <a:off x="10426949" y="2597954"/>
            <a:ext cx="1115690" cy="147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rPr lang="es-ES"/>
              <a:t>Diseños básicos</a:t>
            </a:r>
            <a:endParaRPr dirty="0"/>
          </a:p>
        </p:txBody>
      </p:sp>
      <p:sp>
        <p:nvSpPr>
          <p:cNvPr id="351" name="page()          page_fluid()        page_fixed()"/>
          <p:cNvSpPr txBox="1"/>
          <p:nvPr/>
        </p:nvSpPr>
        <p:spPr>
          <a:xfrm>
            <a:off x="10426949" y="2721777"/>
            <a:ext cx="3374065" cy="261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lnSpc>
                <a:spcPct val="90000"/>
              </a:lnSpc>
              <a:defRPr sz="1100" b="0">
                <a:solidFill>
                  <a:srgbClr val="53585F"/>
                </a:solidFill>
              </a:defRPr>
            </a:pPr>
            <a:r>
              <a:rPr b="1">
                <a:solidFill>
                  <a:srgbClr val="000000"/>
                </a:solidFill>
              </a:rPr>
              <a:t>page()          page_fluid()        page_fixed()</a:t>
            </a:r>
          </a:p>
        </p:txBody>
      </p:sp>
      <p:sp>
        <p:nvSpPr>
          <p:cNvPr id="352" name="USER INTERFACE LAYOUTS"/>
          <p:cNvSpPr txBox="1"/>
          <p:nvPr/>
        </p:nvSpPr>
        <p:spPr>
          <a:xfrm>
            <a:off x="10426949" y="3053532"/>
            <a:ext cx="27619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007BC2"/>
                </a:solidFill>
              </a:defRPr>
            </a:pPr>
            <a:r>
              <a:rPr lang="es-ES"/>
              <a:t>DISEÑOS DE INTERFAZ DE USUARIO</a:t>
            </a:r>
            <a:endParaRPr dirty="0"/>
          </a:p>
        </p:txBody>
      </p:sp>
      <p:sp>
        <p:nvSpPr>
          <p:cNvPr id="353" name="Multiple columns"/>
          <p:cNvSpPr txBox="1"/>
          <p:nvPr/>
        </p:nvSpPr>
        <p:spPr>
          <a:xfrm>
            <a:off x="10426949" y="3320386"/>
            <a:ext cx="1133324" cy="147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rPr lang="es-ES"/>
              <a:t>Varias columnas</a:t>
            </a:r>
            <a:endParaRPr dirty="0"/>
          </a:p>
        </p:txBody>
      </p:sp>
      <p:sp>
        <p:nvSpPr>
          <p:cNvPr id="354" name="Multiple panels"/>
          <p:cNvSpPr txBox="1"/>
          <p:nvPr/>
        </p:nvSpPr>
        <p:spPr>
          <a:xfrm>
            <a:off x="10426949" y="4377192"/>
            <a:ext cx="1183016" cy="147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rPr lang="es-ES"/>
              <a:t>Múltiples paneles</a:t>
            </a:r>
            <a:endParaRPr/>
          </a:p>
        </p:txBody>
      </p:sp>
      <p:sp>
        <p:nvSpPr>
          <p:cNvPr id="355" name="Sidebar layout"/>
          <p:cNvSpPr txBox="1"/>
          <p:nvPr/>
        </p:nvSpPr>
        <p:spPr>
          <a:xfrm>
            <a:off x="10426949" y="7799649"/>
            <a:ext cx="1712007" cy="147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rPr lang="es-ES"/>
              <a:t>Diseño de la barra lateral</a:t>
            </a:r>
            <a:endParaRPr dirty="0"/>
          </a:p>
        </p:txBody>
      </p:sp>
      <p:sp>
        <p:nvSpPr>
          <p:cNvPr id="356" name="layout_columns()             Organize UI elements into…"/>
          <p:cNvSpPr txBox="1"/>
          <p:nvPr/>
        </p:nvSpPr>
        <p:spPr>
          <a:xfrm>
            <a:off x="10426949" y="3478508"/>
            <a:ext cx="3541049" cy="942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lnSpc>
                <a:spcPct val="90000"/>
              </a:lnSpc>
              <a:spcBef>
                <a:spcPts val="0"/>
              </a:spcBef>
              <a:defRPr sz="1100" b="0">
                <a:solidFill>
                  <a:srgbClr val="53585F"/>
                </a:solidFill>
              </a:defRPr>
            </a:pPr>
            <a:r>
              <a:rPr sz="1000" b="1" dirty="0" err="1">
                <a:solidFill>
                  <a:srgbClr val="000000"/>
                </a:solidFill>
              </a:rPr>
              <a:t>layout_columns</a:t>
            </a:r>
            <a:r>
              <a:rPr sz="1000" b="1" dirty="0">
                <a:solidFill>
                  <a:srgbClr val="000000"/>
                </a:solidFill>
              </a:rPr>
              <a:t>()</a:t>
            </a:r>
            <a:r>
              <a:rPr sz="1000" dirty="0">
                <a:solidFill>
                  <a:srgbClr val="000000"/>
                </a:solidFill>
              </a:rPr>
              <a:t> </a:t>
            </a:r>
            <a:r>
              <a:rPr lang="es-ES" sz="1000" dirty="0">
                <a:solidFill>
                  <a:srgbClr val="000000"/>
                </a:solidFill>
              </a:rPr>
              <a:t>           Organice los elementos de la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100" b="0">
                <a:solidFill>
                  <a:srgbClr val="53585F"/>
                </a:solidFill>
              </a:defRPr>
            </a:pPr>
            <a:r>
              <a:rPr lang="es-ES" sz="1000" dirty="0">
                <a:solidFill>
                  <a:srgbClr val="000000"/>
                </a:solidFill>
              </a:rPr>
              <a:t>                                           interfaz de usuario en la cuadrícula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100" b="0">
                <a:solidFill>
                  <a:srgbClr val="53585F"/>
                </a:solidFill>
              </a:defRPr>
            </a:pPr>
            <a:r>
              <a:rPr lang="es-ES" sz="1000" dirty="0">
                <a:solidFill>
                  <a:srgbClr val="000000"/>
                </a:solidFill>
              </a:rPr>
              <a:t>                                           CSS de 12 columnas de Bootstrap</a:t>
            </a:r>
            <a:endParaRPr sz="10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ts val="0"/>
              </a:spcBef>
              <a:defRPr sz="1100" b="0">
                <a:solidFill>
                  <a:srgbClr val="53585F"/>
                </a:solidFill>
              </a:defRPr>
            </a:pPr>
            <a:r>
              <a:rPr sz="1000" b="1" dirty="0" err="1">
                <a:solidFill>
                  <a:srgbClr val="000000"/>
                </a:solidFill>
              </a:rPr>
              <a:t>layout_column_wrap</a:t>
            </a:r>
            <a:r>
              <a:rPr sz="1000" b="1" dirty="0">
                <a:solidFill>
                  <a:srgbClr val="000000"/>
                </a:solidFill>
              </a:rPr>
              <a:t>() </a:t>
            </a:r>
            <a:r>
              <a:rPr lang="es-ES" sz="1000" b="1" dirty="0">
                <a:solidFill>
                  <a:srgbClr val="000000"/>
                </a:solidFill>
              </a:rPr>
              <a:t>   </a:t>
            </a:r>
            <a:r>
              <a:rPr lang="es-ES" sz="1000" dirty="0">
                <a:solidFill>
                  <a:srgbClr val="000000"/>
                </a:solidFill>
              </a:rPr>
              <a:t>Organizar los elementos en una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100" b="0">
                <a:solidFill>
                  <a:srgbClr val="53585F"/>
                </a:solidFill>
              </a:defRPr>
            </a:pPr>
            <a:r>
              <a:rPr lang="es-ES" sz="1000" dirty="0">
                <a:solidFill>
                  <a:srgbClr val="000000"/>
                </a:solidFill>
              </a:rPr>
              <a:t>                                           cuadrícula de columnas de igual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100" b="0">
                <a:solidFill>
                  <a:srgbClr val="53585F"/>
                </a:solidFill>
              </a:defRPr>
            </a:pPr>
            <a:r>
              <a:rPr lang="es-ES" sz="1000" dirty="0">
                <a:solidFill>
                  <a:srgbClr val="000000"/>
                </a:solidFill>
              </a:rPr>
              <a:t>                                           anchura</a:t>
            </a:r>
            <a:endParaRPr sz="1000" dirty="0">
              <a:solidFill>
                <a:srgbClr val="000000"/>
              </a:solidFill>
            </a:endParaRPr>
          </a:p>
        </p:txBody>
      </p:sp>
      <p:sp>
        <p:nvSpPr>
          <p:cNvPr id="357" name="navset_tab()"/>
          <p:cNvSpPr txBox="1"/>
          <p:nvPr/>
        </p:nvSpPr>
        <p:spPr>
          <a:xfrm>
            <a:off x="10426949" y="4722528"/>
            <a:ext cx="905380" cy="232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0"/>
              </a:spcBef>
              <a:defRPr sz="1100">
                <a:solidFill>
                  <a:srgbClr val="000000"/>
                </a:solidFill>
              </a:defRPr>
            </a:lvl1pPr>
          </a:lstStyle>
          <a:p>
            <a:pPr>
              <a:defRPr>
                <a:solidFill>
                  <a:srgbClr val="53585F"/>
                </a:solidFill>
              </a:defRPr>
            </a:pPr>
            <a:r>
              <a:rPr sz="900" dirty="0" err="1">
                <a:solidFill>
                  <a:srgbClr val="000000"/>
                </a:solidFill>
              </a:rPr>
              <a:t>navset</a:t>
            </a:r>
            <a:r>
              <a:rPr sz="1000" dirty="0" err="1">
                <a:solidFill>
                  <a:srgbClr val="000000"/>
                </a:solidFill>
              </a:rPr>
              <a:t>_tab</a:t>
            </a:r>
            <a:r>
              <a:rPr sz="1000" dirty="0">
                <a:solidFill>
                  <a:srgbClr val="000000"/>
                </a:solidFill>
              </a:rPr>
              <a:t>()</a:t>
            </a:r>
          </a:p>
        </p:txBody>
      </p:sp>
      <p:sp>
        <p:nvSpPr>
          <p:cNvPr id="358" name="navset_underline()"/>
          <p:cNvSpPr txBox="1"/>
          <p:nvPr/>
        </p:nvSpPr>
        <p:spPr>
          <a:xfrm>
            <a:off x="10426949" y="5872948"/>
            <a:ext cx="1262911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100">
                <a:solidFill>
                  <a:srgbClr val="000000"/>
                </a:solidFill>
              </a:defRPr>
            </a:lvl1pPr>
          </a:lstStyle>
          <a:p>
            <a:pPr>
              <a:defRPr b="0">
                <a:solidFill>
                  <a:srgbClr val="53585F"/>
                </a:solidFill>
              </a:defRPr>
            </a:pPr>
            <a:r>
              <a:rPr sz="1000" b="1" dirty="0" err="1">
                <a:solidFill>
                  <a:srgbClr val="000000"/>
                </a:solidFill>
              </a:rPr>
              <a:t>navset_underline</a:t>
            </a:r>
            <a:r>
              <a:rPr sz="1000" b="1" dirty="0">
                <a:solidFill>
                  <a:srgbClr val="000000"/>
                </a:solidFill>
              </a:rPr>
              <a:t>()</a:t>
            </a:r>
          </a:p>
        </p:txBody>
      </p:sp>
      <p:sp>
        <p:nvSpPr>
          <p:cNvPr id="359" name="navset_pill()"/>
          <p:cNvSpPr txBox="1"/>
          <p:nvPr/>
        </p:nvSpPr>
        <p:spPr>
          <a:xfrm>
            <a:off x="10426949" y="5302100"/>
            <a:ext cx="905381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100">
                <a:solidFill>
                  <a:srgbClr val="000000"/>
                </a:solidFill>
              </a:defRPr>
            </a:lvl1pPr>
          </a:lstStyle>
          <a:p>
            <a:pPr>
              <a:defRPr>
                <a:solidFill>
                  <a:srgbClr val="53585F"/>
                </a:solidFill>
              </a:defRPr>
            </a:pPr>
            <a:r>
              <a:rPr sz="1000" dirty="0" err="1">
                <a:solidFill>
                  <a:srgbClr val="000000"/>
                </a:solidFill>
              </a:rPr>
              <a:t>navset_pill</a:t>
            </a:r>
            <a:r>
              <a:rPr sz="1000" dirty="0">
                <a:solidFill>
                  <a:srgbClr val="000000"/>
                </a:solidFill>
              </a:rPr>
              <a:t>()</a:t>
            </a:r>
          </a:p>
        </p:txBody>
      </p:sp>
      <p:pic>
        <p:nvPicPr>
          <p:cNvPr id="360" name="Screenshot 2024-05-30 at 9.25.18 PM.png" descr="Screenshot 2024-05-30 at 9.25.18 PM.png"/>
          <p:cNvPicPr>
            <a:picLocks noChangeAspect="1"/>
          </p:cNvPicPr>
          <p:nvPr/>
        </p:nvPicPr>
        <p:blipFill>
          <a:blip r:embed="rId11"/>
          <a:srcRect l="5479" r="5479" b="14932"/>
          <a:stretch>
            <a:fillRect/>
          </a:stretch>
        </p:blipFill>
        <p:spPr>
          <a:xfrm>
            <a:off x="11928732" y="4540046"/>
            <a:ext cx="1518148" cy="525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Screenshot 2024-05-30 at 9.25.24 PM.png" descr="Screenshot 2024-05-30 at 9.25.24 PM.png"/>
          <p:cNvPicPr>
            <a:picLocks noChangeAspect="1"/>
          </p:cNvPicPr>
          <p:nvPr/>
        </p:nvPicPr>
        <p:blipFill>
          <a:blip r:embed="rId12"/>
          <a:srcRect l="3949" t="9774" r="14509" b="17902"/>
          <a:stretch>
            <a:fillRect/>
          </a:stretch>
        </p:blipFill>
        <p:spPr>
          <a:xfrm>
            <a:off x="11928733" y="5119727"/>
            <a:ext cx="1524001" cy="50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Screenshot 2024-05-30 at 9.25.30 PM.png" descr="Screenshot 2024-05-30 at 9.25.30 PM.png"/>
          <p:cNvPicPr>
            <a:picLocks noChangeAspect="1"/>
          </p:cNvPicPr>
          <p:nvPr/>
        </p:nvPicPr>
        <p:blipFill>
          <a:blip r:embed="rId13"/>
          <a:srcRect l="5294" t="14019" r="17598" b="14019"/>
          <a:stretch>
            <a:fillRect/>
          </a:stretch>
        </p:blipFill>
        <p:spPr>
          <a:xfrm>
            <a:off x="11928733" y="5692067"/>
            <a:ext cx="1524001" cy="404473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nav_panel()   Content to display when given item is selected…"/>
          <p:cNvSpPr txBox="1"/>
          <p:nvPr/>
        </p:nvSpPr>
        <p:spPr>
          <a:xfrm>
            <a:off x="10426949" y="6038554"/>
            <a:ext cx="3111429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 sz="1100" b="0">
                <a:solidFill>
                  <a:srgbClr val="000000"/>
                </a:solidFill>
              </a:defRPr>
            </a:pPr>
            <a:r>
              <a:rPr sz="1000" b="1" dirty="0" err="1"/>
              <a:t>nav_panel</a:t>
            </a:r>
            <a:r>
              <a:rPr sz="1000" b="1" dirty="0"/>
              <a:t>() </a:t>
            </a:r>
            <a:r>
              <a:rPr lang="es-ES" sz="1000" b="1" dirty="0"/>
              <a:t>    </a:t>
            </a:r>
            <a:r>
              <a:rPr lang="es-ES" sz="1000" dirty="0"/>
              <a:t>Contenido que se mostrará cuando se </a:t>
            </a:r>
          </a:p>
          <a:p>
            <a:pPr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000" dirty="0"/>
              <a:t>                          seleccione un elemento determinado</a:t>
            </a:r>
            <a:endParaRPr sz="1000" dirty="0"/>
          </a:p>
          <a:p>
            <a:pPr>
              <a:defRPr sz="1100" b="0">
                <a:solidFill>
                  <a:srgbClr val="000000"/>
                </a:solidFill>
              </a:defRPr>
            </a:pPr>
            <a:r>
              <a:rPr sz="1000" b="1" dirty="0" err="1"/>
              <a:t>nav_menu</a:t>
            </a:r>
            <a:r>
              <a:rPr sz="1000" b="1" dirty="0"/>
              <a:t>()</a:t>
            </a:r>
            <a:r>
              <a:rPr sz="1000" dirty="0"/>
              <a:t> </a:t>
            </a:r>
            <a:r>
              <a:rPr lang="es-ES" sz="1000" dirty="0"/>
              <a:t>    Crear un menú de elementos de </a:t>
            </a:r>
          </a:p>
          <a:p>
            <a:pPr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000" dirty="0"/>
              <a:t>                         navegación</a:t>
            </a:r>
            <a:endParaRPr sz="1000" dirty="0"/>
          </a:p>
          <a:p>
            <a:pPr>
              <a:defRPr sz="1100" b="0">
                <a:solidFill>
                  <a:srgbClr val="000000"/>
                </a:solidFill>
              </a:defRPr>
            </a:pPr>
            <a:r>
              <a:rPr sz="1000" b="1" dirty="0" err="1"/>
              <a:t>nav_item</a:t>
            </a:r>
            <a:r>
              <a:rPr sz="1000" b="1" dirty="0"/>
              <a:t>()</a:t>
            </a:r>
            <a:r>
              <a:rPr sz="1000" dirty="0"/>
              <a:t> </a:t>
            </a:r>
            <a:r>
              <a:rPr lang="es-ES" sz="1000" dirty="0"/>
              <a:t>      Colocar contenido arbitrario en el panel</a:t>
            </a:r>
          </a:p>
          <a:p>
            <a:pPr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000" dirty="0"/>
              <a:t>                         de navegación</a:t>
            </a:r>
            <a:endParaRPr sz="1000" dirty="0"/>
          </a:p>
          <a:p>
            <a:pPr>
              <a:defRPr sz="1100" b="0">
                <a:solidFill>
                  <a:srgbClr val="000000"/>
                </a:solidFill>
              </a:defRPr>
            </a:pPr>
            <a:r>
              <a:rPr sz="1000" b="1" dirty="0" err="1"/>
              <a:t>nav_spacer</a:t>
            </a:r>
            <a:r>
              <a:rPr sz="1000" b="1" dirty="0"/>
              <a:t>()</a:t>
            </a:r>
            <a:r>
              <a:rPr sz="1000" dirty="0"/>
              <a:t> </a:t>
            </a:r>
            <a:r>
              <a:rPr lang="es-ES" sz="1000" dirty="0"/>
              <a:t>  Adición de espaciado entre elementos</a:t>
            </a:r>
          </a:p>
          <a:p>
            <a:pPr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000" dirty="0"/>
              <a:t>                         de navegación</a:t>
            </a:r>
            <a:endParaRPr sz="1000" dirty="0"/>
          </a:p>
        </p:txBody>
      </p:sp>
      <p:sp>
        <p:nvSpPr>
          <p:cNvPr id="364" name="Also dynamically update nav containers with nav_select(),…"/>
          <p:cNvSpPr txBox="1"/>
          <p:nvPr/>
        </p:nvSpPr>
        <p:spPr>
          <a:xfrm>
            <a:off x="10426949" y="7296136"/>
            <a:ext cx="3153107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 sz="1100" b="0">
                <a:solidFill>
                  <a:srgbClr val="000000"/>
                </a:solidFill>
              </a:defRPr>
            </a:pPr>
            <a:r>
              <a:rPr lang="es-ES" sz="1000" dirty="0"/>
              <a:t>También actualice dinámicamente los contenedores de </a:t>
            </a:r>
          </a:p>
          <a:p>
            <a:pPr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000" dirty="0"/>
              <a:t>navegación con</a:t>
            </a:r>
            <a:r>
              <a:rPr sz="1000" dirty="0"/>
              <a:t> </a:t>
            </a:r>
            <a:r>
              <a:rPr sz="1000" b="1" dirty="0" err="1"/>
              <a:t>nav_select</a:t>
            </a:r>
            <a:r>
              <a:rPr sz="1000" b="1" dirty="0"/>
              <a:t>()</a:t>
            </a:r>
            <a:r>
              <a:rPr sz="1000" dirty="0"/>
              <a:t>,</a:t>
            </a:r>
          </a:p>
          <a:p>
            <a:pPr>
              <a:defRPr sz="1100" b="0">
                <a:solidFill>
                  <a:srgbClr val="000000"/>
                </a:solidFill>
              </a:defRPr>
            </a:pPr>
            <a:r>
              <a:rPr sz="1000" b="1" dirty="0" err="1"/>
              <a:t>nav_insert</a:t>
            </a:r>
            <a:r>
              <a:rPr sz="1000" b="1" dirty="0"/>
              <a:t>()</a:t>
            </a:r>
            <a:r>
              <a:rPr sz="1000" dirty="0"/>
              <a:t>, </a:t>
            </a:r>
            <a:r>
              <a:rPr sz="1000" b="1" dirty="0" err="1"/>
              <a:t>nav_remove</a:t>
            </a:r>
            <a:r>
              <a:rPr sz="1000" b="1" dirty="0"/>
              <a:t>()</a:t>
            </a:r>
            <a:r>
              <a:rPr sz="1000" dirty="0"/>
              <a:t>, </a:t>
            </a:r>
            <a:r>
              <a:rPr sz="1000" b="1" dirty="0" err="1"/>
              <a:t>nav_show</a:t>
            </a:r>
            <a:r>
              <a:rPr sz="1000" b="1" dirty="0"/>
              <a:t>()</a:t>
            </a:r>
            <a:r>
              <a:rPr sz="1000" dirty="0"/>
              <a:t>, </a:t>
            </a:r>
            <a:r>
              <a:rPr sz="1000" b="1" dirty="0" err="1"/>
              <a:t>nav_hide</a:t>
            </a:r>
            <a:r>
              <a:rPr sz="1000" b="1" dirty="0"/>
              <a:t>()</a:t>
            </a:r>
            <a:r>
              <a:rPr sz="1000" dirty="0"/>
              <a:t>.</a:t>
            </a:r>
          </a:p>
        </p:txBody>
      </p:sp>
      <p:sp>
        <p:nvSpPr>
          <p:cNvPr id="365" name="sidebar()          layout_sidebar()        toggle_sidebar()"/>
          <p:cNvSpPr txBox="1"/>
          <p:nvPr/>
        </p:nvSpPr>
        <p:spPr>
          <a:xfrm>
            <a:off x="10426949" y="7936386"/>
            <a:ext cx="3374065" cy="261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lnSpc>
                <a:spcPct val="90000"/>
              </a:lnSpc>
              <a:defRPr sz="1100" b="0">
                <a:solidFill>
                  <a:srgbClr val="53585F"/>
                </a:solidFill>
              </a:defRPr>
            </a:pPr>
            <a:r>
              <a:rPr sz="1050" b="1" dirty="0">
                <a:solidFill>
                  <a:srgbClr val="000000"/>
                </a:solidFill>
              </a:rPr>
              <a:t>sidebar()          </a:t>
            </a:r>
            <a:r>
              <a:rPr sz="1050" b="1" dirty="0" err="1">
                <a:solidFill>
                  <a:srgbClr val="000000"/>
                </a:solidFill>
              </a:rPr>
              <a:t>layout_sidebar</a:t>
            </a:r>
            <a:r>
              <a:rPr sz="1050" b="1" dirty="0">
                <a:solidFill>
                  <a:srgbClr val="000000"/>
                </a:solidFill>
              </a:rPr>
              <a:t>()        </a:t>
            </a:r>
            <a:r>
              <a:rPr sz="1050" b="1" dirty="0" err="1">
                <a:solidFill>
                  <a:srgbClr val="000000"/>
                </a:solidFill>
              </a:rPr>
              <a:t>toggle_sidebar</a:t>
            </a:r>
            <a:r>
              <a:rPr sz="1050" b="1" dirty="0">
                <a:solidFill>
                  <a:srgbClr val="000000"/>
                </a:solidFill>
              </a:rPr>
              <a:t>()</a:t>
            </a:r>
          </a:p>
        </p:txBody>
      </p:sp>
      <p:sp>
        <p:nvSpPr>
          <p:cNvPr id="2" name="CC BY SA Posit Software, PBC  •   info@posit.co  •   posit.co  •  Learn more at shiny.posit.co  •  HTML cheatsheets at pos.it/cheatsheets  •  shiny  1.8.1.1  •  Updated:  2024-05">
            <a:extLst>
              <a:ext uri="{FF2B5EF4-FFF2-40B4-BE49-F238E27FC236}">
                <a16:creationId xmlns:a16="http://schemas.microsoft.com/office/drawing/2014/main" id="{6F643205-D348-410C-339A-7EA7EF0538F9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CC BY SA Posit Software, PBC  •   </a:t>
            </a:r>
            <a:r>
              <a:rPr dirty="0">
                <a:hlinkClick r:id="rId14"/>
              </a:rPr>
              <a:t>info@posit.co</a:t>
            </a:r>
            <a:r>
              <a:rPr dirty="0"/>
              <a:t>  •   </a:t>
            </a:r>
            <a:r>
              <a:rPr dirty="0">
                <a:hlinkClick r:id="rId15"/>
              </a:rPr>
              <a:t>posit.co</a:t>
            </a:r>
            <a:r>
              <a:rPr dirty="0"/>
              <a:t>  •  </a:t>
            </a:r>
            <a:r>
              <a:rPr lang="es-ES" dirty="0"/>
              <a:t>Aprenda más en</a:t>
            </a:r>
            <a:r>
              <a:rPr dirty="0"/>
              <a:t> </a:t>
            </a:r>
            <a:r>
              <a:rPr b="1" dirty="0">
                <a:hlinkClick r:id="rId16"/>
              </a:rPr>
              <a:t>shiny.posit.co</a:t>
            </a:r>
            <a:r>
              <a:rPr dirty="0"/>
              <a:t>  •  </a:t>
            </a:r>
            <a:r>
              <a:rPr lang="es-ES" dirty="0"/>
              <a:t>Guía rápida en </a:t>
            </a:r>
            <a:r>
              <a:rPr dirty="0"/>
              <a:t>HTML</a:t>
            </a:r>
            <a:r>
              <a:rPr lang="es-ES" dirty="0"/>
              <a:t> en</a:t>
            </a:r>
            <a:r>
              <a:rPr dirty="0"/>
              <a:t> </a:t>
            </a:r>
            <a:r>
              <a:rPr b="1" dirty="0">
                <a:hlinkClick r:id="rId17"/>
              </a:rPr>
              <a:t>pos.it/</a:t>
            </a:r>
            <a:r>
              <a:rPr b="1" dirty="0" err="1">
                <a:hlinkClick r:id="rId17"/>
              </a:rPr>
              <a:t>cheatsheets</a:t>
            </a:r>
            <a:r>
              <a:rPr dirty="0">
                <a:solidFill>
                  <a:srgbClr val="D1D2D3"/>
                </a:solidFill>
              </a:rPr>
              <a:t>  </a:t>
            </a:r>
            <a:r>
              <a:rPr dirty="0"/>
              <a:t>•  shiny  1.8.1.1  •  </a:t>
            </a:r>
            <a:r>
              <a:rPr lang="es-ES" dirty="0"/>
              <a:t>Actualizado</a:t>
            </a:r>
            <a:r>
              <a:rPr dirty="0"/>
              <a:t>:  2024-05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842252-F971-4700-2878-DE7C6BA73157}"/>
              </a:ext>
            </a:extLst>
          </p:cNvPr>
          <p:cNvSpPr txBox="1"/>
          <p:nvPr/>
        </p:nvSpPr>
        <p:spPr>
          <a:xfrm>
            <a:off x="7480037" y="353282"/>
            <a:ext cx="2711030" cy="4744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100" b="1" i="0" u="none" strike="noStrike" kern="0" cap="none" spc="0" normalizeH="0" baseline="0" noProof="0">
                <a:ln>
                  <a:noFill/>
                </a:ln>
                <a:solidFill>
                  <a:srgbClr val="007BC2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- La interfaz de usuario de una aplicación es un documento HTML.</a:t>
            </a:r>
            <a:endParaRPr kumimoji="0" lang="es-ES" sz="1200" b="1" i="0" u="none" strike="noStrike" cap="none" spc="0" normalizeH="0" baseline="0" dirty="0">
              <a:ln>
                <a:noFill/>
              </a:ln>
              <a:solidFill>
                <a:srgbClr val="007BC2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2DAC08-2CA2-3649-E649-8E6D203F55C5}"/>
              </a:ext>
            </a:extLst>
          </p:cNvPr>
          <p:cNvSpPr txBox="1"/>
          <p:nvPr/>
        </p:nvSpPr>
        <p:spPr>
          <a:xfrm>
            <a:off x="581268" y="2789932"/>
            <a:ext cx="1234193" cy="45901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0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Crea tus propios valores reactivos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340B2D-E839-8070-4322-01FDEE09277C}"/>
              </a:ext>
            </a:extLst>
          </p:cNvPr>
          <p:cNvSpPr/>
          <p:nvPr/>
        </p:nvSpPr>
        <p:spPr>
          <a:xfrm>
            <a:off x="611147" y="1243653"/>
            <a:ext cx="865228" cy="28473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47DFA-12D3-1C0B-AD28-A3B08A1B82EA}"/>
              </a:ext>
            </a:extLst>
          </p:cNvPr>
          <p:cNvSpPr txBox="1"/>
          <p:nvPr/>
        </p:nvSpPr>
        <p:spPr>
          <a:xfrm>
            <a:off x="485050" y="1154701"/>
            <a:ext cx="1103907" cy="4590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0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Realizar efectos secundarios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777A27-07DC-40C7-CD73-3D5D434B0B57}"/>
              </a:ext>
            </a:extLst>
          </p:cNvPr>
          <p:cNvSpPr/>
          <p:nvPr/>
        </p:nvSpPr>
        <p:spPr>
          <a:xfrm>
            <a:off x="2756885" y="1241459"/>
            <a:ext cx="1104900" cy="16332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159984-0235-8B3A-87B9-E2578A96C149}"/>
              </a:ext>
            </a:extLst>
          </p:cNvPr>
          <p:cNvSpPr txBox="1"/>
          <p:nvPr/>
        </p:nvSpPr>
        <p:spPr>
          <a:xfrm>
            <a:off x="2792188" y="1009920"/>
            <a:ext cx="1103907" cy="443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0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Agenda actualización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1408D4-0DE4-F5FC-D96D-7533C536F10A}"/>
              </a:ext>
            </a:extLst>
          </p:cNvPr>
          <p:cNvSpPr/>
          <p:nvPr/>
        </p:nvSpPr>
        <p:spPr>
          <a:xfrm>
            <a:off x="3797573" y="1560969"/>
            <a:ext cx="793477" cy="26384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859289-9554-B1D0-D980-8C013E96DDAE}"/>
              </a:ext>
            </a:extLst>
          </p:cNvPr>
          <p:cNvSpPr txBox="1"/>
          <p:nvPr/>
        </p:nvSpPr>
        <p:spPr>
          <a:xfrm>
            <a:off x="3537267" y="1457976"/>
            <a:ext cx="1262128" cy="443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0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Crea una expresión reactiva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8272BC-C291-E25E-0447-34B476E098FD}"/>
              </a:ext>
            </a:extLst>
          </p:cNvPr>
          <p:cNvSpPr/>
          <p:nvPr/>
        </p:nvSpPr>
        <p:spPr>
          <a:xfrm>
            <a:off x="4758773" y="1722632"/>
            <a:ext cx="1088853" cy="1658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BB6784-6F62-5374-AE08-61805D5FDE3A}"/>
              </a:ext>
            </a:extLst>
          </p:cNvPr>
          <p:cNvSpPr txBox="1"/>
          <p:nvPr/>
        </p:nvSpPr>
        <p:spPr>
          <a:xfrm>
            <a:off x="4630809" y="1533054"/>
            <a:ext cx="1262128" cy="443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0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Remueve reactividad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F2D107-42D9-BB4F-4DFB-606F6CEE2AB3}"/>
              </a:ext>
            </a:extLst>
          </p:cNvPr>
          <p:cNvSpPr/>
          <p:nvPr/>
        </p:nvSpPr>
        <p:spPr>
          <a:xfrm>
            <a:off x="3309335" y="3204367"/>
            <a:ext cx="824515" cy="35039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E3A4C2-E48D-A5EA-5985-6D3B0AC6642A}"/>
              </a:ext>
            </a:extLst>
          </p:cNvPr>
          <p:cNvSpPr txBox="1"/>
          <p:nvPr/>
        </p:nvSpPr>
        <p:spPr>
          <a:xfrm>
            <a:off x="3018723" y="3172437"/>
            <a:ext cx="1262128" cy="443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0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Reacciona basado en evento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E15B1-A042-EE23-C822-ABAC94537582}"/>
              </a:ext>
            </a:extLst>
          </p:cNvPr>
          <p:cNvSpPr/>
          <p:nvPr/>
        </p:nvSpPr>
        <p:spPr>
          <a:xfrm>
            <a:off x="5303199" y="3019441"/>
            <a:ext cx="904758" cy="32230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1A8944-1DCB-D0C8-1A57-2BECB9A20C98}"/>
              </a:ext>
            </a:extLst>
          </p:cNvPr>
          <p:cNvSpPr txBox="1"/>
          <p:nvPr/>
        </p:nvSpPr>
        <p:spPr>
          <a:xfrm>
            <a:off x="5124837" y="2975283"/>
            <a:ext cx="1262128" cy="443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0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Renderiza una salida reactiva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57769A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69A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2469</Words>
  <Application>Microsoft Office PowerPoint</Application>
  <PresentationFormat>Custom</PresentationFormat>
  <Paragraphs>299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Avenir Roman</vt:lpstr>
      <vt:lpstr>Helvetica</vt:lpstr>
      <vt:lpstr>Helvetica Light</vt:lpstr>
      <vt:lpstr>Source Code Pro</vt:lpstr>
      <vt:lpstr>White</vt:lpstr>
      <vt:lpstr>Shiny para R : : GUÍA RÁPIDA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 for R : : CHEATSHEET </dc:title>
  <cp:lastModifiedBy>David Díaz Rodríguez</cp:lastModifiedBy>
  <cp:revision>3</cp:revision>
  <dcterms:modified xsi:type="dcterms:W3CDTF">2024-06-09T11:10:24Z</dcterms:modified>
</cp:coreProperties>
</file>